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3" r:id="rId3"/>
    <p:sldId id="258" r:id="rId4"/>
    <p:sldId id="264" r:id="rId5"/>
    <p:sldId id="265" r:id="rId6"/>
    <p:sldId id="259" r:id="rId7"/>
    <p:sldId id="266" r:id="rId8"/>
    <p:sldId id="267" r:id="rId9"/>
    <p:sldId id="268" r:id="rId10"/>
    <p:sldId id="261" r:id="rId11"/>
    <p:sldId id="269" r:id="rId12"/>
    <p:sldId id="270" r:id="rId13"/>
    <p:sldId id="260" r:id="rId14"/>
    <p:sldId id="262" r:id="rId15"/>
  </p:sldIdLst>
  <p:sldSz cx="9144000" cy="6858000" type="screen4x3"/>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3" d="100"/>
          <a:sy n="63" d="100"/>
        </p:scale>
        <p:origin x="318" y="43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image" Target="../media/image31.wmf"/><Relationship Id="rId18" Type="http://schemas.openxmlformats.org/officeDocument/2006/relationships/image" Target="../media/image36.wmf"/><Relationship Id="rId3" Type="http://schemas.openxmlformats.org/officeDocument/2006/relationships/image" Target="../media/image21.wmf"/><Relationship Id="rId21" Type="http://schemas.openxmlformats.org/officeDocument/2006/relationships/image" Target="../media/image39.wmf"/><Relationship Id="rId7" Type="http://schemas.openxmlformats.org/officeDocument/2006/relationships/image" Target="../media/image25.wmf"/><Relationship Id="rId12" Type="http://schemas.openxmlformats.org/officeDocument/2006/relationships/image" Target="../media/image30.wmf"/><Relationship Id="rId17" Type="http://schemas.openxmlformats.org/officeDocument/2006/relationships/image" Target="../media/image35.wmf"/><Relationship Id="rId2" Type="http://schemas.openxmlformats.org/officeDocument/2006/relationships/image" Target="../media/image20.wmf"/><Relationship Id="rId16" Type="http://schemas.openxmlformats.org/officeDocument/2006/relationships/image" Target="../media/image34.wmf"/><Relationship Id="rId20" Type="http://schemas.openxmlformats.org/officeDocument/2006/relationships/image" Target="../media/image38.wmf"/><Relationship Id="rId1" Type="http://schemas.openxmlformats.org/officeDocument/2006/relationships/image" Target="../media/image19.wmf"/><Relationship Id="rId6" Type="http://schemas.openxmlformats.org/officeDocument/2006/relationships/image" Target="../media/image24.wmf"/><Relationship Id="rId11" Type="http://schemas.openxmlformats.org/officeDocument/2006/relationships/image" Target="../media/image29.wmf"/><Relationship Id="rId5" Type="http://schemas.openxmlformats.org/officeDocument/2006/relationships/image" Target="../media/image23.wmf"/><Relationship Id="rId15" Type="http://schemas.openxmlformats.org/officeDocument/2006/relationships/image" Target="../media/image33.wmf"/><Relationship Id="rId10" Type="http://schemas.openxmlformats.org/officeDocument/2006/relationships/image" Target="../media/image28.wmf"/><Relationship Id="rId19" Type="http://schemas.openxmlformats.org/officeDocument/2006/relationships/image" Target="../media/image37.wmf"/><Relationship Id="rId4" Type="http://schemas.openxmlformats.org/officeDocument/2006/relationships/image" Target="../media/image22.wmf"/><Relationship Id="rId9" Type="http://schemas.openxmlformats.org/officeDocument/2006/relationships/image" Target="../media/image27.wmf"/><Relationship Id="rId14"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4"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image" Target="../media/image50.wmf"/><Relationship Id="rId7" Type="http://schemas.openxmlformats.org/officeDocument/2006/relationships/image" Target="../media/image54.wmf"/><Relationship Id="rId2" Type="http://schemas.openxmlformats.org/officeDocument/2006/relationships/image" Target="../media/image49.wmf"/><Relationship Id="rId1" Type="http://schemas.openxmlformats.org/officeDocument/2006/relationships/image" Target="../media/image48.wmf"/><Relationship Id="rId6" Type="http://schemas.openxmlformats.org/officeDocument/2006/relationships/image" Target="../media/image53.wmf"/><Relationship Id="rId5" Type="http://schemas.openxmlformats.org/officeDocument/2006/relationships/image" Target="../media/image52.wmf"/><Relationship Id="rId10" Type="http://schemas.openxmlformats.org/officeDocument/2006/relationships/image" Target="../media/image57.wmf"/><Relationship Id="rId4" Type="http://schemas.openxmlformats.org/officeDocument/2006/relationships/image" Target="../media/image51.wmf"/><Relationship Id="rId9" Type="http://schemas.openxmlformats.org/officeDocument/2006/relationships/image" Target="../media/image5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 Id="rId6" Type="http://schemas.openxmlformats.org/officeDocument/2006/relationships/image" Target="../media/image75.wmf"/><Relationship Id="rId5" Type="http://schemas.openxmlformats.org/officeDocument/2006/relationships/image" Target="../media/image74.wmf"/><Relationship Id="rId4" Type="http://schemas.openxmlformats.org/officeDocument/2006/relationships/image" Target="../media/image7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FE0DE1-3246-4BE2-A45F-B63FF02F7658}" type="datetimeFigureOut">
              <a:rPr lang="en-CA" smtClean="0"/>
              <a:pPr/>
              <a:t>2020-11-01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DD6EBF-4105-434B-95C4-4BBA5203AA44}" type="slidenum">
              <a:rPr lang="en-CA" smtClean="0"/>
              <a:pPr/>
              <a:t>‹#›</a:t>
            </a:fld>
            <a:endParaRPr lang="en-CA"/>
          </a:p>
        </p:txBody>
      </p:sp>
    </p:spTree>
    <p:extLst>
      <p:ext uri="{BB962C8B-B14F-4D97-AF65-F5344CB8AC3E}">
        <p14:creationId xmlns:p14="http://schemas.microsoft.com/office/powerpoint/2010/main" val="4264448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FDD6EBF-4105-434B-95C4-4BBA5203AA44}" type="slidenum">
              <a:rPr lang="en-CA" smtClean="0"/>
              <a:pPr/>
              <a:t>1</a:t>
            </a:fld>
            <a:endParaRPr lang="en-CA"/>
          </a:p>
        </p:txBody>
      </p:sp>
    </p:spTree>
    <p:extLst>
      <p:ext uri="{BB962C8B-B14F-4D97-AF65-F5344CB8AC3E}">
        <p14:creationId xmlns:p14="http://schemas.microsoft.com/office/powerpoint/2010/main" val="761420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FDD6EBF-4105-434B-95C4-4BBA5203AA44}" type="slidenum">
              <a:rPr lang="en-CA" smtClean="0"/>
              <a:pPr/>
              <a:t>13</a:t>
            </a:fld>
            <a:endParaRPr lang="en-CA"/>
          </a:p>
        </p:txBody>
      </p:sp>
    </p:spTree>
    <p:extLst>
      <p:ext uri="{BB962C8B-B14F-4D97-AF65-F5344CB8AC3E}">
        <p14:creationId xmlns:p14="http://schemas.microsoft.com/office/powerpoint/2010/main" val="2640256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EA3C71-8AF3-478A-8F04-52F11694526D}" type="slidenum">
              <a:rPr lang="en-CA" smtClean="0"/>
              <a:pPr/>
              <a:t>14</a:t>
            </a:fld>
            <a:endParaRPr lang="en-CA"/>
          </a:p>
        </p:txBody>
      </p:sp>
    </p:spTree>
    <p:extLst>
      <p:ext uri="{BB962C8B-B14F-4D97-AF65-F5344CB8AC3E}">
        <p14:creationId xmlns:p14="http://schemas.microsoft.com/office/powerpoint/2010/main" val="136223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FDD6EBF-4105-434B-95C4-4BBA5203AA44}" type="slidenum">
              <a:rPr lang="en-CA" smtClean="0"/>
              <a:pPr/>
              <a:t>2</a:t>
            </a:fld>
            <a:endParaRPr lang="en-CA"/>
          </a:p>
        </p:txBody>
      </p:sp>
    </p:spTree>
    <p:extLst>
      <p:ext uri="{BB962C8B-B14F-4D97-AF65-F5344CB8AC3E}">
        <p14:creationId xmlns:p14="http://schemas.microsoft.com/office/powerpoint/2010/main" val="304977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FDD6EBF-4105-434B-95C4-4BBA5203AA44}" type="slidenum">
              <a:rPr lang="en-CA" smtClean="0"/>
              <a:pPr/>
              <a:t>3</a:t>
            </a:fld>
            <a:endParaRPr lang="en-CA"/>
          </a:p>
        </p:txBody>
      </p:sp>
    </p:spTree>
    <p:extLst>
      <p:ext uri="{BB962C8B-B14F-4D97-AF65-F5344CB8AC3E}">
        <p14:creationId xmlns:p14="http://schemas.microsoft.com/office/powerpoint/2010/main" val="3146074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FDD6EBF-4105-434B-95C4-4BBA5203AA44}" type="slidenum">
              <a:rPr lang="en-CA" smtClean="0"/>
              <a:pPr/>
              <a:t>6</a:t>
            </a:fld>
            <a:endParaRPr lang="en-CA"/>
          </a:p>
        </p:txBody>
      </p:sp>
    </p:spTree>
    <p:extLst>
      <p:ext uri="{BB962C8B-B14F-4D97-AF65-F5344CB8AC3E}">
        <p14:creationId xmlns:p14="http://schemas.microsoft.com/office/powerpoint/2010/main" val="2019902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EA3C71-8AF3-478A-8F04-52F11694526D}" type="slidenum">
              <a:rPr lang="en-CA" smtClean="0"/>
              <a:pPr/>
              <a:t>7</a:t>
            </a:fld>
            <a:endParaRPr lang="en-CA"/>
          </a:p>
        </p:txBody>
      </p:sp>
    </p:spTree>
    <p:extLst>
      <p:ext uri="{BB962C8B-B14F-4D97-AF65-F5344CB8AC3E}">
        <p14:creationId xmlns:p14="http://schemas.microsoft.com/office/powerpoint/2010/main" val="307455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EA3C71-8AF3-478A-8F04-52F11694526D}" type="slidenum">
              <a:rPr lang="en-CA" smtClean="0"/>
              <a:pPr/>
              <a:t>8</a:t>
            </a:fld>
            <a:endParaRPr lang="en-CA"/>
          </a:p>
        </p:txBody>
      </p:sp>
    </p:spTree>
    <p:extLst>
      <p:ext uri="{BB962C8B-B14F-4D97-AF65-F5344CB8AC3E}">
        <p14:creationId xmlns:p14="http://schemas.microsoft.com/office/powerpoint/2010/main" val="3474235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FDD6EBF-4105-434B-95C4-4BBA5203AA44}" type="slidenum">
              <a:rPr lang="en-CA" smtClean="0"/>
              <a:pPr/>
              <a:t>10</a:t>
            </a:fld>
            <a:endParaRPr lang="en-CA"/>
          </a:p>
        </p:txBody>
      </p:sp>
    </p:spTree>
    <p:extLst>
      <p:ext uri="{BB962C8B-B14F-4D97-AF65-F5344CB8AC3E}">
        <p14:creationId xmlns:p14="http://schemas.microsoft.com/office/powerpoint/2010/main" val="2477763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EA3C71-8AF3-478A-8F04-52F11694526D}" type="slidenum">
              <a:rPr lang="en-CA" smtClean="0"/>
              <a:pPr/>
              <a:t>11</a:t>
            </a:fld>
            <a:endParaRPr lang="en-CA"/>
          </a:p>
        </p:txBody>
      </p:sp>
    </p:spTree>
    <p:extLst>
      <p:ext uri="{BB962C8B-B14F-4D97-AF65-F5344CB8AC3E}">
        <p14:creationId xmlns:p14="http://schemas.microsoft.com/office/powerpoint/2010/main" val="1468235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EA3C71-8AF3-478A-8F04-52F11694526D}" type="slidenum">
              <a:rPr lang="en-CA" smtClean="0"/>
              <a:pPr/>
              <a:t>12</a:t>
            </a:fld>
            <a:endParaRPr lang="en-CA"/>
          </a:p>
        </p:txBody>
      </p:sp>
    </p:spTree>
    <p:extLst>
      <p:ext uri="{BB962C8B-B14F-4D97-AF65-F5344CB8AC3E}">
        <p14:creationId xmlns:p14="http://schemas.microsoft.com/office/powerpoint/2010/main" val="3474235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2515DCDB-48A8-4C61-9867-C7A51F74449B}" type="datetimeFigureOut">
              <a:rPr lang="en-CA" smtClean="0"/>
              <a:pPr/>
              <a:t>2020-11-01</a:t>
            </a:fld>
            <a:endParaRPr lang="en-CA"/>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CA"/>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4C39A14E-D63F-466D-BC22-6B3ADECF07DC}" type="slidenum">
              <a:rPr lang="en-CA" smtClean="0"/>
              <a:pPr/>
              <a:t>‹#›</a:t>
            </a:fld>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15DCDB-48A8-4C61-9867-C7A51F74449B}" type="datetimeFigureOut">
              <a:rPr lang="en-CA" smtClean="0"/>
              <a:pPr/>
              <a:t>2020-11-01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C39A14E-D63F-466D-BC22-6B3ADECF07DC}"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515DCDB-48A8-4C61-9867-C7A51F74449B}" type="datetimeFigureOut">
              <a:rPr lang="en-CA" smtClean="0"/>
              <a:pPr/>
              <a:t>2020-11-01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C39A14E-D63F-466D-BC22-6B3ADECF07DC}" type="slidenum">
              <a:rPr lang="en-CA" smtClean="0"/>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945B84D3-052B-4B05-AD6A-7636D0EB22C7}" type="datetimeFigureOut">
              <a:rPr lang="en-CA" smtClean="0"/>
              <a:pPr/>
              <a:t>2020-11-01</a:t>
            </a:fld>
            <a:endParaRPr lang="en-CA"/>
          </a:p>
        </p:txBody>
      </p:sp>
      <p:sp>
        <p:nvSpPr>
          <p:cNvPr id="12" name="Slide Number Placeholder 11"/>
          <p:cNvSpPr>
            <a:spLocks noGrp="1"/>
          </p:cNvSpPr>
          <p:nvPr>
            <p:ph type="sldNum" sz="quarter" idx="15"/>
          </p:nvPr>
        </p:nvSpPr>
        <p:spPr/>
        <p:txBody>
          <a:bodyPr/>
          <a:lstStyle/>
          <a:p>
            <a:fld id="{07FDFD62-58DE-4D24-B71F-9DCBB40AED70}" type="slidenum">
              <a:rPr lang="en-CA" smtClean="0"/>
              <a:pPr/>
              <a:t>‹#›</a:t>
            </a:fld>
            <a:endParaRPr lang="en-CA"/>
          </a:p>
        </p:txBody>
      </p:sp>
      <p:sp>
        <p:nvSpPr>
          <p:cNvPr id="13" name="Footer Placeholder 12"/>
          <p:cNvSpPr>
            <a:spLocks noGrp="1"/>
          </p:cNvSpPr>
          <p:nvPr>
            <p:ph type="ftr" sz="quarter" idx="16"/>
          </p:nvPr>
        </p:nvSpPr>
        <p:spPr/>
        <p:txBody>
          <a:bodyPr/>
          <a:lstStyle/>
          <a:p>
            <a:endParaRPr lang="en-CA"/>
          </a:p>
        </p:txBody>
      </p:sp>
    </p:spTree>
    <p:extLst>
      <p:ext uri="{BB962C8B-B14F-4D97-AF65-F5344CB8AC3E}">
        <p14:creationId xmlns:p14="http://schemas.microsoft.com/office/powerpoint/2010/main" val="2240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2515DCDB-48A8-4C61-9867-C7A51F74449B}" type="datetimeFigureOut">
              <a:rPr lang="en-CA" smtClean="0"/>
              <a:pPr/>
              <a:t>2020-11-01</a:t>
            </a:fld>
            <a:endParaRPr lang="en-CA"/>
          </a:p>
        </p:txBody>
      </p:sp>
      <p:sp>
        <p:nvSpPr>
          <p:cNvPr id="9" name="Slide Number Placeholder 8"/>
          <p:cNvSpPr>
            <a:spLocks noGrp="1"/>
          </p:cNvSpPr>
          <p:nvPr>
            <p:ph type="sldNum" sz="quarter" idx="15"/>
          </p:nvPr>
        </p:nvSpPr>
        <p:spPr/>
        <p:txBody>
          <a:bodyPr rtlCol="0"/>
          <a:lstStyle/>
          <a:p>
            <a:fld id="{4C39A14E-D63F-466D-BC22-6B3ADECF07DC}" type="slidenum">
              <a:rPr lang="en-CA" smtClean="0"/>
              <a:pPr/>
              <a:t>‹#›</a:t>
            </a:fld>
            <a:endParaRPr lang="en-CA"/>
          </a:p>
        </p:txBody>
      </p:sp>
      <p:sp>
        <p:nvSpPr>
          <p:cNvPr id="10" name="Footer Placeholder 9"/>
          <p:cNvSpPr>
            <a:spLocks noGrp="1"/>
          </p:cNvSpPr>
          <p:nvPr>
            <p:ph type="ftr" sz="quarter" idx="16"/>
          </p:nvPr>
        </p:nvSpPr>
        <p:spPr/>
        <p:txBody>
          <a:bodyPr rtlCol="0"/>
          <a:lstStyle/>
          <a:p>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2515DCDB-48A8-4C61-9867-C7A51F74449B}" type="datetimeFigureOut">
              <a:rPr lang="en-CA" smtClean="0"/>
              <a:pPr/>
              <a:t>2020-11-01</a:t>
            </a:fld>
            <a:endParaRPr lang="en-CA"/>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CA"/>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4C39A14E-D63F-466D-BC22-6B3ADECF07DC}" type="slidenum">
              <a:rPr lang="en-CA" smtClean="0"/>
              <a:pPr/>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2515DCDB-48A8-4C61-9867-C7A51F74449B}" type="datetimeFigureOut">
              <a:rPr lang="en-CA" smtClean="0"/>
              <a:pPr/>
              <a:t>2020-11-01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C39A14E-D63F-466D-BC22-6B3ADECF07DC}" type="slidenum">
              <a:rPr lang="en-CA" smtClean="0"/>
              <a:pPr/>
              <a:t>‹#›</a:t>
            </a:fld>
            <a:endParaRPr lang="en-CA"/>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2515DCDB-48A8-4C61-9867-C7A51F74449B}" type="datetimeFigureOut">
              <a:rPr lang="en-CA" smtClean="0"/>
              <a:pPr/>
              <a:t>2020-11-01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C39A14E-D63F-466D-BC22-6B3ADECF07DC}" type="slidenum">
              <a:rPr lang="en-CA" smtClean="0"/>
              <a:pPr/>
              <a:t>‹#›</a:t>
            </a:fld>
            <a:endParaRPr lang="en-CA"/>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2515DCDB-48A8-4C61-9867-C7A51F74449B}" type="datetimeFigureOut">
              <a:rPr lang="en-CA" smtClean="0"/>
              <a:pPr/>
              <a:t>2020-11-01</a:t>
            </a:fld>
            <a:endParaRPr lang="en-CA"/>
          </a:p>
        </p:txBody>
      </p:sp>
      <p:sp>
        <p:nvSpPr>
          <p:cNvPr id="7" name="Slide Number Placeholder 6"/>
          <p:cNvSpPr>
            <a:spLocks noGrp="1"/>
          </p:cNvSpPr>
          <p:nvPr>
            <p:ph type="sldNum" sz="quarter" idx="11"/>
          </p:nvPr>
        </p:nvSpPr>
        <p:spPr/>
        <p:txBody>
          <a:bodyPr rtlCol="0"/>
          <a:lstStyle/>
          <a:p>
            <a:fld id="{4C39A14E-D63F-466D-BC22-6B3ADECF07DC}" type="slidenum">
              <a:rPr lang="en-CA" smtClean="0"/>
              <a:pPr/>
              <a:t>‹#›</a:t>
            </a:fld>
            <a:endParaRPr lang="en-CA"/>
          </a:p>
        </p:txBody>
      </p:sp>
      <p:sp>
        <p:nvSpPr>
          <p:cNvPr id="8" name="Footer Placeholder 7"/>
          <p:cNvSpPr>
            <a:spLocks noGrp="1"/>
          </p:cNvSpPr>
          <p:nvPr>
            <p:ph type="ftr" sz="quarter" idx="12"/>
          </p:nvPr>
        </p:nvSpPr>
        <p:spPr/>
        <p:txBody>
          <a:bodyPr rtlCol="0"/>
          <a:lstStyle/>
          <a:p>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5DCDB-48A8-4C61-9867-C7A51F74449B}" type="datetimeFigureOut">
              <a:rPr lang="en-CA" smtClean="0"/>
              <a:pPr/>
              <a:t>2020-11-01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C39A14E-D63F-466D-BC22-6B3ADECF07DC}"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2515DCDB-48A8-4C61-9867-C7A51F74449B}" type="datetimeFigureOut">
              <a:rPr lang="en-CA" smtClean="0"/>
              <a:pPr/>
              <a:t>2020-11-01</a:t>
            </a:fld>
            <a:endParaRPr lang="en-CA"/>
          </a:p>
        </p:txBody>
      </p:sp>
      <p:sp>
        <p:nvSpPr>
          <p:cNvPr id="22" name="Slide Number Placeholder 21"/>
          <p:cNvSpPr>
            <a:spLocks noGrp="1"/>
          </p:cNvSpPr>
          <p:nvPr>
            <p:ph type="sldNum" sz="quarter" idx="15"/>
          </p:nvPr>
        </p:nvSpPr>
        <p:spPr/>
        <p:txBody>
          <a:bodyPr rtlCol="0"/>
          <a:lstStyle/>
          <a:p>
            <a:fld id="{4C39A14E-D63F-466D-BC22-6B3ADECF07DC}" type="slidenum">
              <a:rPr lang="en-CA" smtClean="0"/>
              <a:pPr/>
              <a:t>‹#›</a:t>
            </a:fld>
            <a:endParaRPr lang="en-CA"/>
          </a:p>
        </p:txBody>
      </p:sp>
      <p:sp>
        <p:nvSpPr>
          <p:cNvPr id="23" name="Footer Placeholder 22"/>
          <p:cNvSpPr>
            <a:spLocks noGrp="1"/>
          </p:cNvSpPr>
          <p:nvPr>
            <p:ph type="ftr" sz="quarter" idx="16"/>
          </p:nvPr>
        </p:nvSpPr>
        <p:spPr/>
        <p:txBody>
          <a:bodyPr rtlCol="0"/>
          <a:lstStyle/>
          <a:p>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2515DCDB-48A8-4C61-9867-C7A51F74449B}" type="datetimeFigureOut">
              <a:rPr lang="en-CA" smtClean="0"/>
              <a:pPr/>
              <a:t>2020-11-01</a:t>
            </a:fld>
            <a:endParaRPr lang="en-CA"/>
          </a:p>
        </p:txBody>
      </p:sp>
      <p:sp>
        <p:nvSpPr>
          <p:cNvPr id="18" name="Slide Number Placeholder 17"/>
          <p:cNvSpPr>
            <a:spLocks noGrp="1"/>
          </p:cNvSpPr>
          <p:nvPr>
            <p:ph type="sldNum" sz="quarter" idx="11"/>
          </p:nvPr>
        </p:nvSpPr>
        <p:spPr/>
        <p:txBody>
          <a:bodyPr rtlCol="0"/>
          <a:lstStyle/>
          <a:p>
            <a:fld id="{4C39A14E-D63F-466D-BC22-6B3ADECF07DC}" type="slidenum">
              <a:rPr lang="en-CA" smtClean="0"/>
              <a:pPr/>
              <a:t>‹#›</a:t>
            </a:fld>
            <a:endParaRPr lang="en-CA"/>
          </a:p>
        </p:txBody>
      </p:sp>
      <p:sp>
        <p:nvSpPr>
          <p:cNvPr id="21" name="Footer Placeholder 20"/>
          <p:cNvSpPr>
            <a:spLocks noGrp="1"/>
          </p:cNvSpPr>
          <p:nvPr>
            <p:ph type="ftr" sz="quarter" idx="12"/>
          </p:nvPr>
        </p:nvSpPr>
        <p:spPr/>
        <p:txBody>
          <a:bodyPr rtlCol="0"/>
          <a:lstStyle/>
          <a:p>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2515DCDB-48A8-4C61-9867-C7A51F74449B}" type="datetimeFigureOut">
              <a:rPr lang="en-CA" smtClean="0"/>
              <a:pPr/>
              <a:t>2020-11-01</a:t>
            </a:fld>
            <a:endParaRPr lang="en-CA"/>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CA"/>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4C39A14E-D63F-466D-BC22-6B3ADECF07DC}"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cmath.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notesSlide" Target="../notesSlides/notesSlide7.xml"/><Relationship Id="rId7" Type="http://schemas.openxmlformats.org/officeDocument/2006/relationships/image" Target="../media/image66.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46.bin"/><Relationship Id="rId5" Type="http://schemas.openxmlformats.org/officeDocument/2006/relationships/image" Target="../media/image69.png"/><Relationship Id="rId10" Type="http://schemas.openxmlformats.org/officeDocument/2006/relationships/hyperlink" Target="http://www.bcmath.ca/" TargetMode="External"/><Relationship Id="rId4" Type="http://schemas.openxmlformats.org/officeDocument/2006/relationships/image" Target="../media/image68.png"/><Relationship Id="rId9" Type="http://schemas.openxmlformats.org/officeDocument/2006/relationships/image" Target="../media/image67.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72.wmf"/><Relationship Id="rId18" Type="http://schemas.openxmlformats.org/officeDocument/2006/relationships/image" Target="../media/image79.png"/><Relationship Id="rId3" Type="http://schemas.openxmlformats.org/officeDocument/2006/relationships/notesSlide" Target="../notesSlides/notesSlide8.xml"/><Relationship Id="rId7" Type="http://schemas.openxmlformats.org/officeDocument/2006/relationships/image" Target="../media/image70.wmf"/><Relationship Id="rId12" Type="http://schemas.openxmlformats.org/officeDocument/2006/relationships/oleObject" Target="../embeddings/oleObject50.bin"/><Relationship Id="rId17" Type="http://schemas.openxmlformats.org/officeDocument/2006/relationships/image" Target="../media/image74.wmf"/><Relationship Id="rId2" Type="http://schemas.openxmlformats.org/officeDocument/2006/relationships/slideLayout" Target="../slideLayouts/slideLayout2.xml"/><Relationship Id="rId16" Type="http://schemas.openxmlformats.org/officeDocument/2006/relationships/oleObject" Target="../embeddings/oleObject52.bin"/><Relationship Id="rId20" Type="http://schemas.openxmlformats.org/officeDocument/2006/relationships/image" Target="../media/image75.wmf"/><Relationship Id="rId1" Type="http://schemas.openxmlformats.org/officeDocument/2006/relationships/vmlDrawing" Target="../drawings/vmlDrawing7.vml"/><Relationship Id="rId6" Type="http://schemas.openxmlformats.org/officeDocument/2006/relationships/oleObject" Target="../embeddings/oleObject48.bin"/><Relationship Id="rId11" Type="http://schemas.openxmlformats.org/officeDocument/2006/relationships/image" Target="../media/image78.png"/><Relationship Id="rId5" Type="http://schemas.openxmlformats.org/officeDocument/2006/relationships/image" Target="../media/image77.png"/><Relationship Id="rId15" Type="http://schemas.openxmlformats.org/officeDocument/2006/relationships/image" Target="../media/image73.wmf"/><Relationship Id="rId10" Type="http://schemas.openxmlformats.org/officeDocument/2006/relationships/hyperlink" Target="http://www.bcmath.ca/" TargetMode="External"/><Relationship Id="rId19" Type="http://schemas.openxmlformats.org/officeDocument/2006/relationships/oleObject" Target="../embeddings/oleObject53.bin"/><Relationship Id="rId4" Type="http://schemas.openxmlformats.org/officeDocument/2006/relationships/image" Target="../media/image76.png"/><Relationship Id="rId9" Type="http://schemas.openxmlformats.org/officeDocument/2006/relationships/image" Target="../media/image71.wmf"/><Relationship Id="rId14" Type="http://schemas.openxmlformats.org/officeDocument/2006/relationships/oleObject" Target="../embeddings/oleObject51.bin"/></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bcmath.ca/"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81.wmf"/><Relationship Id="rId13" Type="http://schemas.openxmlformats.org/officeDocument/2006/relationships/oleObject" Target="../embeddings/oleObject58.bin"/><Relationship Id="rId3" Type="http://schemas.openxmlformats.org/officeDocument/2006/relationships/notesSlide" Target="../notesSlides/notesSlide10.xml"/><Relationship Id="rId7" Type="http://schemas.openxmlformats.org/officeDocument/2006/relationships/oleObject" Target="../embeddings/oleObject55.bin"/><Relationship Id="rId12" Type="http://schemas.openxmlformats.org/officeDocument/2006/relationships/image" Target="../media/image83.wmf"/><Relationship Id="rId17" Type="http://schemas.openxmlformats.org/officeDocument/2006/relationships/hyperlink" Target="http://www.bcmath.ca/" TargetMode="External"/><Relationship Id="rId2" Type="http://schemas.openxmlformats.org/officeDocument/2006/relationships/slideLayout" Target="../slideLayouts/slideLayout2.xml"/><Relationship Id="rId16" Type="http://schemas.openxmlformats.org/officeDocument/2006/relationships/image" Target="../media/image85.wmf"/><Relationship Id="rId1" Type="http://schemas.openxmlformats.org/officeDocument/2006/relationships/vmlDrawing" Target="../drawings/vmlDrawing8.vml"/><Relationship Id="rId6" Type="http://schemas.openxmlformats.org/officeDocument/2006/relationships/image" Target="../media/image80.wmf"/><Relationship Id="rId11" Type="http://schemas.openxmlformats.org/officeDocument/2006/relationships/oleObject" Target="../embeddings/oleObject57.bin"/><Relationship Id="rId5" Type="http://schemas.openxmlformats.org/officeDocument/2006/relationships/oleObject" Target="../embeddings/oleObject54.bin"/><Relationship Id="rId15" Type="http://schemas.openxmlformats.org/officeDocument/2006/relationships/oleObject" Target="../embeddings/oleObject59.bin"/><Relationship Id="rId10" Type="http://schemas.openxmlformats.org/officeDocument/2006/relationships/image" Target="../media/image82.wmf"/><Relationship Id="rId4" Type="http://schemas.openxmlformats.org/officeDocument/2006/relationships/image" Target="../media/image86.emf"/><Relationship Id="rId9" Type="http://schemas.openxmlformats.org/officeDocument/2006/relationships/oleObject" Target="../embeddings/oleObject56.bin"/><Relationship Id="rId14" Type="http://schemas.openxmlformats.org/officeDocument/2006/relationships/image" Target="../media/image84.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bcmath.ca/" TargetMode="External"/><Relationship Id="rId5" Type="http://schemas.openxmlformats.org/officeDocument/2006/relationships/image" Target="../media/image87.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2.wmf"/><Relationship Id="rId18" Type="http://schemas.openxmlformats.org/officeDocument/2006/relationships/oleObject" Target="../embeddings/oleObject7.bin"/><Relationship Id="rId3" Type="http://schemas.openxmlformats.org/officeDocument/2006/relationships/notesSlide" Target="../notesSlides/notesSlide3.xml"/><Relationship Id="rId21" Type="http://schemas.openxmlformats.org/officeDocument/2006/relationships/oleObject" Target="../embeddings/oleObject9.bin"/><Relationship Id="rId7" Type="http://schemas.openxmlformats.org/officeDocument/2006/relationships/image" Target="../media/image10.wmf"/><Relationship Id="rId12" Type="http://schemas.openxmlformats.org/officeDocument/2006/relationships/oleObject" Target="../embeddings/oleObject4.bin"/><Relationship Id="rId17" Type="http://schemas.openxmlformats.org/officeDocument/2006/relationships/image" Target="../media/image14.wmf"/><Relationship Id="rId2" Type="http://schemas.openxmlformats.org/officeDocument/2006/relationships/slideLayout" Target="../slideLayouts/slideLayout2.xml"/><Relationship Id="rId16" Type="http://schemas.openxmlformats.org/officeDocument/2006/relationships/oleObject" Target="../embeddings/oleObject6.bin"/><Relationship Id="rId20" Type="http://schemas.openxmlformats.org/officeDocument/2006/relationships/oleObject" Target="../embeddings/oleObject8.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8.png"/><Relationship Id="rId5" Type="http://schemas.openxmlformats.org/officeDocument/2006/relationships/image" Target="../media/image9.wmf"/><Relationship Id="rId15" Type="http://schemas.openxmlformats.org/officeDocument/2006/relationships/image" Target="../media/image13.wmf"/><Relationship Id="rId23" Type="http://schemas.openxmlformats.org/officeDocument/2006/relationships/hyperlink" Target="http://www.bcmath.ca/" TargetMode="External"/><Relationship Id="rId10" Type="http://schemas.openxmlformats.org/officeDocument/2006/relationships/image" Target="../media/image17.png"/><Relationship Id="rId19" Type="http://schemas.openxmlformats.org/officeDocument/2006/relationships/image" Target="../media/image15.wmf"/><Relationship Id="rId4" Type="http://schemas.openxmlformats.org/officeDocument/2006/relationships/oleObject" Target="../embeddings/oleObject1.bin"/><Relationship Id="rId9" Type="http://schemas.openxmlformats.org/officeDocument/2006/relationships/image" Target="../media/image11.wmf"/><Relationship Id="rId14" Type="http://schemas.openxmlformats.org/officeDocument/2006/relationships/oleObject" Target="../embeddings/oleObject5.bin"/><Relationship Id="rId22" Type="http://schemas.openxmlformats.org/officeDocument/2006/relationships/image" Target="../media/image16.wmf"/></Relationships>
</file>

<file path=ppt/slides/_rels/slide4.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15.bin"/><Relationship Id="rId18" Type="http://schemas.openxmlformats.org/officeDocument/2006/relationships/image" Target="../media/image26.wmf"/><Relationship Id="rId26" Type="http://schemas.openxmlformats.org/officeDocument/2006/relationships/image" Target="../media/image30.wmf"/><Relationship Id="rId39" Type="http://schemas.openxmlformats.org/officeDocument/2006/relationships/oleObject" Target="../embeddings/oleObject28.bin"/><Relationship Id="rId3" Type="http://schemas.openxmlformats.org/officeDocument/2006/relationships/oleObject" Target="../embeddings/oleObject10.bin"/><Relationship Id="rId21" Type="http://schemas.openxmlformats.org/officeDocument/2006/relationships/oleObject" Target="../embeddings/oleObject19.bin"/><Relationship Id="rId34" Type="http://schemas.openxmlformats.org/officeDocument/2006/relationships/image" Target="../media/image34.wmf"/><Relationship Id="rId42" Type="http://schemas.openxmlformats.org/officeDocument/2006/relationships/image" Target="../media/image38.wmf"/><Relationship Id="rId7" Type="http://schemas.openxmlformats.org/officeDocument/2006/relationships/oleObject" Target="../embeddings/oleObject12.bin"/><Relationship Id="rId12" Type="http://schemas.openxmlformats.org/officeDocument/2006/relationships/image" Target="../media/image23.wmf"/><Relationship Id="rId17" Type="http://schemas.openxmlformats.org/officeDocument/2006/relationships/oleObject" Target="../embeddings/oleObject17.bin"/><Relationship Id="rId25" Type="http://schemas.openxmlformats.org/officeDocument/2006/relationships/oleObject" Target="../embeddings/oleObject21.bin"/><Relationship Id="rId33" Type="http://schemas.openxmlformats.org/officeDocument/2006/relationships/oleObject" Target="../embeddings/oleObject25.bin"/><Relationship Id="rId38" Type="http://schemas.openxmlformats.org/officeDocument/2006/relationships/image" Target="../media/image36.wmf"/><Relationship Id="rId2" Type="http://schemas.openxmlformats.org/officeDocument/2006/relationships/slideLayout" Target="../slideLayouts/slideLayout2.xml"/><Relationship Id="rId16" Type="http://schemas.openxmlformats.org/officeDocument/2006/relationships/image" Target="../media/image25.wmf"/><Relationship Id="rId20" Type="http://schemas.openxmlformats.org/officeDocument/2006/relationships/image" Target="../media/image27.wmf"/><Relationship Id="rId29" Type="http://schemas.openxmlformats.org/officeDocument/2006/relationships/oleObject" Target="../embeddings/oleObject23.bin"/><Relationship Id="rId41" Type="http://schemas.openxmlformats.org/officeDocument/2006/relationships/oleObject" Target="../embeddings/oleObject29.bin"/><Relationship Id="rId1" Type="http://schemas.openxmlformats.org/officeDocument/2006/relationships/vmlDrawing" Target="../drawings/vmlDrawing2.vml"/><Relationship Id="rId6" Type="http://schemas.openxmlformats.org/officeDocument/2006/relationships/image" Target="../media/image20.wmf"/><Relationship Id="rId11" Type="http://schemas.openxmlformats.org/officeDocument/2006/relationships/oleObject" Target="../embeddings/oleObject14.bin"/><Relationship Id="rId24" Type="http://schemas.openxmlformats.org/officeDocument/2006/relationships/image" Target="../media/image29.wmf"/><Relationship Id="rId32" Type="http://schemas.openxmlformats.org/officeDocument/2006/relationships/image" Target="../media/image33.wmf"/><Relationship Id="rId37" Type="http://schemas.openxmlformats.org/officeDocument/2006/relationships/oleObject" Target="../embeddings/oleObject27.bin"/><Relationship Id="rId40" Type="http://schemas.openxmlformats.org/officeDocument/2006/relationships/image" Target="../media/image37.wmf"/><Relationship Id="rId5" Type="http://schemas.openxmlformats.org/officeDocument/2006/relationships/oleObject" Target="../embeddings/oleObject11.bin"/><Relationship Id="rId15" Type="http://schemas.openxmlformats.org/officeDocument/2006/relationships/oleObject" Target="../embeddings/oleObject16.bin"/><Relationship Id="rId23" Type="http://schemas.openxmlformats.org/officeDocument/2006/relationships/oleObject" Target="../embeddings/oleObject20.bin"/><Relationship Id="rId28" Type="http://schemas.openxmlformats.org/officeDocument/2006/relationships/image" Target="../media/image31.wmf"/><Relationship Id="rId36" Type="http://schemas.openxmlformats.org/officeDocument/2006/relationships/image" Target="../media/image35.wmf"/><Relationship Id="rId10" Type="http://schemas.openxmlformats.org/officeDocument/2006/relationships/image" Target="../media/image22.wmf"/><Relationship Id="rId19" Type="http://schemas.openxmlformats.org/officeDocument/2006/relationships/oleObject" Target="../embeddings/oleObject18.bin"/><Relationship Id="rId31" Type="http://schemas.openxmlformats.org/officeDocument/2006/relationships/oleObject" Target="../embeddings/oleObject24.bin"/><Relationship Id="rId44" Type="http://schemas.openxmlformats.org/officeDocument/2006/relationships/image" Target="../media/image39.wmf"/><Relationship Id="rId4" Type="http://schemas.openxmlformats.org/officeDocument/2006/relationships/image" Target="../media/image19.wmf"/><Relationship Id="rId9" Type="http://schemas.openxmlformats.org/officeDocument/2006/relationships/oleObject" Target="../embeddings/oleObject13.bin"/><Relationship Id="rId14" Type="http://schemas.openxmlformats.org/officeDocument/2006/relationships/image" Target="../media/image24.wmf"/><Relationship Id="rId22" Type="http://schemas.openxmlformats.org/officeDocument/2006/relationships/image" Target="../media/image28.wmf"/><Relationship Id="rId27" Type="http://schemas.openxmlformats.org/officeDocument/2006/relationships/oleObject" Target="../embeddings/oleObject22.bin"/><Relationship Id="rId30" Type="http://schemas.openxmlformats.org/officeDocument/2006/relationships/image" Target="../media/image32.wmf"/><Relationship Id="rId35" Type="http://schemas.openxmlformats.org/officeDocument/2006/relationships/oleObject" Target="../embeddings/oleObject26.bin"/><Relationship Id="rId43" Type="http://schemas.openxmlformats.org/officeDocument/2006/relationships/oleObject" Target="../embeddings/oleObject30.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oleObject" Target="../embeddings/oleObject33.bin"/><Relationship Id="rId3" Type="http://schemas.openxmlformats.org/officeDocument/2006/relationships/notesSlide" Target="../notesSlides/notesSlide4.xml"/><Relationship Id="rId7" Type="http://schemas.openxmlformats.org/officeDocument/2006/relationships/hyperlink" Target="http://www.bcmath.ca/" TargetMode="External"/><Relationship Id="rId12" Type="http://schemas.openxmlformats.org/officeDocument/2006/relationships/image" Target="../media/image47.png"/><Relationship Id="rId2" Type="http://schemas.openxmlformats.org/officeDocument/2006/relationships/slideLayout" Target="../slideLayouts/slideLayout2.xml"/><Relationship Id="rId16" Type="http://schemas.openxmlformats.org/officeDocument/2006/relationships/image" Target="../media/image43.wmf"/><Relationship Id="rId1" Type="http://schemas.openxmlformats.org/officeDocument/2006/relationships/vmlDrawing" Target="../drawings/vmlDrawing3.vml"/><Relationship Id="rId6" Type="http://schemas.openxmlformats.org/officeDocument/2006/relationships/image" Target="../media/image46.png"/><Relationship Id="rId11" Type="http://schemas.openxmlformats.org/officeDocument/2006/relationships/image" Target="../media/image41.wmf"/><Relationship Id="rId5" Type="http://schemas.openxmlformats.org/officeDocument/2006/relationships/image" Target="../media/image45.png"/><Relationship Id="rId15" Type="http://schemas.openxmlformats.org/officeDocument/2006/relationships/oleObject" Target="../embeddings/oleObject34.bin"/><Relationship Id="rId10" Type="http://schemas.openxmlformats.org/officeDocument/2006/relationships/oleObject" Target="../embeddings/oleObject32.bin"/><Relationship Id="rId4" Type="http://schemas.openxmlformats.org/officeDocument/2006/relationships/image" Target="../media/image44.png"/><Relationship Id="rId9" Type="http://schemas.openxmlformats.org/officeDocument/2006/relationships/image" Target="../media/image40.wmf"/><Relationship Id="rId14" Type="http://schemas.openxmlformats.org/officeDocument/2006/relationships/image" Target="../media/image42.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51.wmf"/><Relationship Id="rId18" Type="http://schemas.openxmlformats.org/officeDocument/2006/relationships/oleObject" Target="../embeddings/oleObject40.bin"/><Relationship Id="rId26" Type="http://schemas.openxmlformats.org/officeDocument/2006/relationships/image" Target="../media/image56.wmf"/><Relationship Id="rId3" Type="http://schemas.openxmlformats.org/officeDocument/2006/relationships/notesSlide" Target="../notesSlides/notesSlide5.xml"/><Relationship Id="rId21" Type="http://schemas.openxmlformats.org/officeDocument/2006/relationships/oleObject" Target="../embeddings/oleObject41.bin"/><Relationship Id="rId7" Type="http://schemas.openxmlformats.org/officeDocument/2006/relationships/image" Target="../media/image48.wmf"/><Relationship Id="rId12" Type="http://schemas.openxmlformats.org/officeDocument/2006/relationships/oleObject" Target="../embeddings/oleObject38.bin"/><Relationship Id="rId17" Type="http://schemas.openxmlformats.org/officeDocument/2006/relationships/image" Target="../media/image60.jpeg"/><Relationship Id="rId25" Type="http://schemas.openxmlformats.org/officeDocument/2006/relationships/oleObject" Target="../embeddings/oleObject43.bin"/><Relationship Id="rId2" Type="http://schemas.openxmlformats.org/officeDocument/2006/relationships/slideLayout" Target="../slideLayouts/slideLayout2.xml"/><Relationship Id="rId16" Type="http://schemas.openxmlformats.org/officeDocument/2006/relationships/hyperlink" Target="http://www.bcmath.ca/" TargetMode="External"/><Relationship Id="rId20" Type="http://schemas.openxmlformats.org/officeDocument/2006/relationships/image" Target="../media/image61.png"/><Relationship Id="rId1" Type="http://schemas.openxmlformats.org/officeDocument/2006/relationships/vmlDrawing" Target="../drawings/vmlDrawing4.vml"/><Relationship Id="rId6" Type="http://schemas.openxmlformats.org/officeDocument/2006/relationships/oleObject" Target="../embeddings/oleObject35.bin"/><Relationship Id="rId11" Type="http://schemas.openxmlformats.org/officeDocument/2006/relationships/image" Target="../media/image50.wmf"/><Relationship Id="rId24" Type="http://schemas.openxmlformats.org/officeDocument/2006/relationships/image" Target="../media/image55.wmf"/><Relationship Id="rId5" Type="http://schemas.openxmlformats.org/officeDocument/2006/relationships/image" Target="../media/image59.png"/><Relationship Id="rId15" Type="http://schemas.openxmlformats.org/officeDocument/2006/relationships/image" Target="../media/image52.wmf"/><Relationship Id="rId23" Type="http://schemas.openxmlformats.org/officeDocument/2006/relationships/oleObject" Target="../embeddings/oleObject42.bin"/><Relationship Id="rId28" Type="http://schemas.openxmlformats.org/officeDocument/2006/relationships/image" Target="../media/image57.wmf"/><Relationship Id="rId10" Type="http://schemas.openxmlformats.org/officeDocument/2006/relationships/oleObject" Target="../embeddings/oleObject37.bin"/><Relationship Id="rId19" Type="http://schemas.openxmlformats.org/officeDocument/2006/relationships/image" Target="../media/image53.wmf"/><Relationship Id="rId4" Type="http://schemas.openxmlformats.org/officeDocument/2006/relationships/image" Target="../media/image58.jpeg"/><Relationship Id="rId9" Type="http://schemas.openxmlformats.org/officeDocument/2006/relationships/image" Target="../media/image49.wmf"/><Relationship Id="rId14" Type="http://schemas.openxmlformats.org/officeDocument/2006/relationships/oleObject" Target="../embeddings/oleObject39.bin"/><Relationship Id="rId22" Type="http://schemas.openxmlformats.org/officeDocument/2006/relationships/image" Target="../media/image54.wmf"/><Relationship Id="rId27" Type="http://schemas.openxmlformats.org/officeDocument/2006/relationships/oleObject" Target="../embeddings/oleObject44.bin"/></Relationships>
</file>

<file path=ppt/slides/_rels/slide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bcmath.c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http://www.bcmath.ca/"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3.wmf"/><Relationship Id="rId5" Type="http://schemas.openxmlformats.org/officeDocument/2006/relationships/oleObject" Target="../embeddings/oleObject45.bin"/><Relationship Id="rId4"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Section 7.1  and 7.2 </a:t>
            </a:r>
            <a:br>
              <a:rPr lang="en-CA" dirty="0"/>
            </a:br>
            <a:r>
              <a:rPr lang="en-CA" dirty="0"/>
              <a:t>Scaled Diagrams and Scale Factors</a:t>
            </a:r>
          </a:p>
        </p:txBody>
      </p:sp>
      <p:sp>
        <p:nvSpPr>
          <p:cNvPr id="3" name="Subtitle 2"/>
          <p:cNvSpPr>
            <a:spLocks noGrp="1"/>
          </p:cNvSpPr>
          <p:nvPr>
            <p:ph type="subTitle" idx="1"/>
          </p:nvPr>
        </p:nvSpPr>
        <p:spPr/>
        <p:txBody>
          <a:bodyPr/>
          <a:lstStyle/>
          <a:p>
            <a:endParaRPr lang="en-CA"/>
          </a:p>
        </p:txBody>
      </p:sp>
      <p:sp>
        <p:nvSpPr>
          <p:cNvPr id="4"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sz="1000"/>
              <a:t>© Copyright all rights reserved to Homework depot: </a:t>
            </a:r>
            <a:r>
              <a:rPr lang="en-US" sz="1000">
                <a:hlinkClick r:id="rId3"/>
              </a:rPr>
              <a:t>www.BCMath.ca</a:t>
            </a:r>
            <a:r>
              <a:rPr lang="en-US" sz="1000"/>
              <a:t> </a:t>
            </a:r>
          </a:p>
        </p:txBody>
      </p:sp>
    </p:spTree>
    <p:extLst>
      <p:ext uri="{BB962C8B-B14F-4D97-AF65-F5344CB8AC3E}">
        <p14:creationId xmlns:p14="http://schemas.microsoft.com/office/powerpoint/2010/main" val="3659033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640960" cy="1143000"/>
          </a:xfrm>
        </p:spPr>
        <p:txBody>
          <a:bodyPr>
            <a:normAutofit fontScale="90000"/>
          </a:bodyPr>
          <a:lstStyle/>
          <a:p>
            <a:r>
              <a:rPr lang="en-CA" dirty="0"/>
              <a:t>Ex: The following is a picture of a BMW with a scaled factor of 1/20.  What is the actual length of the car? </a:t>
            </a: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21" y="1629964"/>
            <a:ext cx="3948823" cy="24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5"/>
          <p:cNvPicPr>
            <a:picLocks noGrp="1" noChangeAspect="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85150" y="1075436"/>
            <a:ext cx="4858601" cy="3560501"/>
          </a:xfrm>
        </p:spPr>
      </p:pic>
      <p:cxnSp>
        <p:nvCxnSpPr>
          <p:cNvPr id="8" name="Straight Arrow Connector 7"/>
          <p:cNvCxnSpPr/>
          <p:nvPr/>
        </p:nvCxnSpPr>
        <p:spPr>
          <a:xfrm flipH="1">
            <a:off x="341194" y="3753134"/>
            <a:ext cx="3220872"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9" name="Object 8"/>
          <p:cNvGraphicFramePr>
            <a:graphicFrameLocks noChangeAspect="1"/>
          </p:cNvGraphicFramePr>
          <p:nvPr>
            <p:extLst>
              <p:ext uri="{D42A27DB-BD31-4B8C-83A1-F6EECF244321}">
                <p14:modId xmlns:p14="http://schemas.microsoft.com/office/powerpoint/2010/main" val="630294885"/>
              </p:ext>
            </p:extLst>
          </p:nvPr>
        </p:nvGraphicFramePr>
        <p:xfrm>
          <a:off x="1476160" y="3820608"/>
          <a:ext cx="925817" cy="432048"/>
        </p:xfrm>
        <a:graphic>
          <a:graphicData uri="http://schemas.openxmlformats.org/presentationml/2006/ole">
            <mc:AlternateContent xmlns:mc="http://schemas.openxmlformats.org/markup-compatibility/2006">
              <mc:Choice xmlns:v="urn:schemas-microsoft-com:vml" Requires="v">
                <p:oleObj spid="_x0000_s5153" name="Equation" r:id="rId6" imgW="380880" imgH="177480" progId="Equation.DSMT4">
                  <p:embed/>
                </p:oleObj>
              </mc:Choice>
              <mc:Fallback>
                <p:oleObj name="Equation" r:id="rId6" imgW="380880" imgH="177480" progId="Equation.DSMT4">
                  <p:embed/>
                  <p:pic>
                    <p:nvPicPr>
                      <p:cNvPr id="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160" y="3820608"/>
                        <a:ext cx="925817"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Arrow Connector 11"/>
          <p:cNvCxnSpPr/>
          <p:nvPr/>
        </p:nvCxnSpPr>
        <p:spPr>
          <a:xfrm flipH="1">
            <a:off x="6212015" y="4135272"/>
            <a:ext cx="2235949" cy="316172"/>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3" name="Object 12"/>
          <p:cNvGraphicFramePr>
            <a:graphicFrameLocks noChangeAspect="1"/>
          </p:cNvGraphicFramePr>
          <p:nvPr>
            <p:extLst>
              <p:ext uri="{D42A27DB-BD31-4B8C-83A1-F6EECF244321}">
                <p14:modId xmlns:p14="http://schemas.microsoft.com/office/powerpoint/2010/main" val="3896968870"/>
              </p:ext>
            </p:extLst>
          </p:nvPr>
        </p:nvGraphicFramePr>
        <p:xfrm>
          <a:off x="7403769" y="4301245"/>
          <a:ext cx="893763" cy="431800"/>
        </p:xfrm>
        <a:graphic>
          <a:graphicData uri="http://schemas.openxmlformats.org/presentationml/2006/ole">
            <mc:AlternateContent xmlns:mc="http://schemas.openxmlformats.org/markup-compatibility/2006">
              <mc:Choice xmlns:v="urn:schemas-microsoft-com:vml" Requires="v">
                <p:oleObj spid="_x0000_s5154" name="Equation" r:id="rId8" imgW="368280" imgH="177480" progId="Equation.DSMT4">
                  <p:embed/>
                </p:oleObj>
              </mc:Choice>
              <mc:Fallback>
                <p:oleObj name="Equation" r:id="rId8" imgW="368280" imgH="177480" progId="Equation.DSMT4">
                  <p:embed/>
                  <p:pic>
                    <p:nvPicPr>
                      <p:cNvPr id="0"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3769" y="4301245"/>
                        <a:ext cx="893763" cy="431800"/>
                      </a:xfrm>
                      <a:prstGeom prst="rect">
                        <a:avLst/>
                      </a:prstGeom>
                      <a:solidFill>
                        <a:schemeClr val="bg1"/>
                      </a:solidFill>
                    </p:spPr>
                  </p:pic>
                </p:oleObj>
              </mc:Fallback>
            </mc:AlternateContent>
          </a:graphicData>
        </a:graphic>
      </p:graphicFrame>
      <p:sp>
        <p:nvSpPr>
          <p:cNvPr id="10"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sz="1000"/>
              <a:t>© Copyright all rights reserved to Homework depot: </a:t>
            </a:r>
            <a:r>
              <a:rPr lang="en-US" sz="1000">
                <a:hlinkClick r:id="rId10"/>
              </a:rPr>
              <a:t>www.BCMath.ca</a:t>
            </a:r>
            <a:r>
              <a:rPr lang="en-US" sz="1000"/>
              <a:t> </a:t>
            </a:r>
          </a:p>
        </p:txBody>
      </p:sp>
    </p:spTree>
    <p:extLst>
      <p:ext uri="{BB962C8B-B14F-4D97-AF65-F5344CB8AC3E}">
        <p14:creationId xmlns:p14="http://schemas.microsoft.com/office/powerpoint/2010/main" val="306588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2242"/>
            <a:ext cx="8712968" cy="854968"/>
          </a:xfrm>
        </p:spPr>
        <p:txBody>
          <a:bodyPr>
            <a:normAutofit/>
          </a:bodyPr>
          <a:lstStyle/>
          <a:p>
            <a:r>
              <a:rPr lang="en-CA" sz="2500" dirty="0"/>
              <a:t>Practice: Given each scaled factor, determine the length of the scaled diagram: </a:t>
            </a:r>
          </a:p>
        </p:txBody>
      </p:sp>
      <p:sp>
        <p:nvSpPr>
          <p:cNvPr id="3" name="Content Placeholder 2"/>
          <p:cNvSpPr>
            <a:spLocks noGrp="1"/>
          </p:cNvSpPr>
          <p:nvPr>
            <p:ph sz="quarter" idx="1"/>
          </p:nvPr>
        </p:nvSpPr>
        <p:spPr>
          <a:xfrm>
            <a:off x="179512" y="988346"/>
            <a:ext cx="2242592" cy="532656"/>
          </a:xfrm>
        </p:spPr>
        <p:txBody>
          <a:bodyPr/>
          <a:lstStyle/>
          <a:p>
            <a:pPr marL="0" indent="0">
              <a:buNone/>
            </a:pPr>
            <a:r>
              <a:rPr lang="en-CA" dirty="0"/>
              <a:t>Actual Object: </a:t>
            </a:r>
          </a:p>
        </p:txBody>
      </p:sp>
      <p:sp>
        <p:nvSpPr>
          <p:cNvPr id="4" name="Content Placeholder 2"/>
          <p:cNvSpPr txBox="1">
            <a:spLocks/>
          </p:cNvSpPr>
          <p:nvPr/>
        </p:nvSpPr>
        <p:spPr>
          <a:xfrm>
            <a:off x="2843808" y="988346"/>
            <a:ext cx="2242592" cy="53265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CA" dirty="0"/>
              <a:t>Scaled Factor</a:t>
            </a:r>
          </a:p>
        </p:txBody>
      </p:sp>
      <p:sp>
        <p:nvSpPr>
          <p:cNvPr id="5" name="Content Placeholder 2"/>
          <p:cNvSpPr txBox="1">
            <a:spLocks/>
          </p:cNvSpPr>
          <p:nvPr/>
        </p:nvSpPr>
        <p:spPr>
          <a:xfrm>
            <a:off x="5785792" y="1060354"/>
            <a:ext cx="2602632" cy="79208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CA" dirty="0"/>
              <a:t>Scaled Object:</a:t>
            </a: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492402"/>
            <a:ext cx="1872208" cy="229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3847929"/>
            <a:ext cx="3770932" cy="301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flipV="1">
            <a:off x="2483768" y="1988840"/>
            <a:ext cx="0" cy="1584176"/>
          </a:xfrm>
          <a:prstGeom prst="straightConnector1">
            <a:avLst/>
          </a:prstGeom>
          <a:ln w="508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5" name="Object 14"/>
          <p:cNvGraphicFramePr>
            <a:graphicFrameLocks noChangeAspect="1"/>
          </p:cNvGraphicFramePr>
          <p:nvPr>
            <p:extLst>
              <p:ext uri="{D42A27DB-BD31-4B8C-83A1-F6EECF244321}">
                <p14:modId xmlns:p14="http://schemas.microsoft.com/office/powerpoint/2010/main" val="2985116178"/>
              </p:ext>
            </p:extLst>
          </p:nvPr>
        </p:nvGraphicFramePr>
        <p:xfrm>
          <a:off x="2526109" y="2515940"/>
          <a:ext cx="893763" cy="481012"/>
        </p:xfrm>
        <a:graphic>
          <a:graphicData uri="http://schemas.openxmlformats.org/presentationml/2006/ole">
            <mc:AlternateContent xmlns:mc="http://schemas.openxmlformats.org/markup-compatibility/2006">
              <mc:Choice xmlns:v="urn:schemas-microsoft-com:vml" Requires="v">
                <p:oleObj spid="_x0000_s10258" name="Equation" r:id="rId6" imgW="330120" imgH="177480" progId="Equation.DSMT4">
                  <p:embed/>
                </p:oleObj>
              </mc:Choice>
              <mc:Fallback>
                <p:oleObj name="Equation" r:id="rId6" imgW="330120" imgH="177480" progId="Equation.DSMT4">
                  <p:embed/>
                  <p:pic>
                    <p:nvPicPr>
                      <p:cNvPr id="15"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6109" y="2515940"/>
                        <a:ext cx="893763" cy="481012"/>
                      </a:xfrm>
                      <a:prstGeom prst="rect">
                        <a:avLst/>
                      </a:prstGeom>
                      <a:solidFill>
                        <a:schemeClr val="bg1"/>
                      </a:solidFill>
                    </p:spPr>
                  </p:pic>
                </p:oleObj>
              </mc:Fallback>
            </mc:AlternateContent>
          </a:graphicData>
        </a:graphic>
      </p:graphicFrame>
      <p:cxnSp>
        <p:nvCxnSpPr>
          <p:cNvPr id="16" name="Straight Arrow Connector 15"/>
          <p:cNvCxnSpPr/>
          <p:nvPr/>
        </p:nvCxnSpPr>
        <p:spPr>
          <a:xfrm>
            <a:off x="107504" y="5684292"/>
            <a:ext cx="3801843" cy="0"/>
          </a:xfrm>
          <a:prstGeom prst="straightConnector1">
            <a:avLst/>
          </a:prstGeom>
          <a:ln w="508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7" name="Object 16"/>
          <p:cNvGraphicFramePr>
            <a:graphicFrameLocks noChangeAspect="1"/>
          </p:cNvGraphicFramePr>
          <p:nvPr>
            <p:extLst>
              <p:ext uri="{D42A27DB-BD31-4B8C-83A1-F6EECF244321}">
                <p14:modId xmlns:p14="http://schemas.microsoft.com/office/powerpoint/2010/main" val="2960413559"/>
              </p:ext>
            </p:extLst>
          </p:nvPr>
        </p:nvGraphicFramePr>
        <p:xfrm>
          <a:off x="1551335" y="5805264"/>
          <a:ext cx="860425" cy="481013"/>
        </p:xfrm>
        <a:graphic>
          <a:graphicData uri="http://schemas.openxmlformats.org/presentationml/2006/ole">
            <mc:AlternateContent xmlns:mc="http://schemas.openxmlformats.org/markup-compatibility/2006">
              <mc:Choice xmlns:v="urn:schemas-microsoft-com:vml" Requires="v">
                <p:oleObj spid="_x0000_s10259" name="Equation" r:id="rId8" imgW="317160" imgH="177480" progId="Equation.DSMT4">
                  <p:embed/>
                </p:oleObj>
              </mc:Choice>
              <mc:Fallback>
                <p:oleObj name="Equation" r:id="rId8" imgW="317160" imgH="177480" progId="Equation.DSMT4">
                  <p:embed/>
                  <p:pic>
                    <p:nvPicPr>
                      <p:cNvPr id="17"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1335" y="5805264"/>
                        <a:ext cx="860425" cy="481013"/>
                      </a:xfrm>
                      <a:prstGeom prst="rect">
                        <a:avLst/>
                      </a:prstGeom>
                      <a:solidFill>
                        <a:schemeClr val="bg1"/>
                      </a:solidFill>
                    </p:spPr>
                  </p:pic>
                </p:oleObj>
              </mc:Fallback>
            </mc:AlternateContent>
          </a:graphicData>
        </a:graphic>
      </p:graphicFrame>
      <p:sp>
        <p:nvSpPr>
          <p:cNvPr id="18"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000"/>
              <a:t>© Copyright all rights reserved to Homework depot: </a:t>
            </a:r>
            <a:r>
              <a:rPr lang="en-US" sz="1000">
                <a:hlinkClick r:id="rId10"/>
              </a:rPr>
              <a:t>www.BCMath.ca</a:t>
            </a:r>
            <a:r>
              <a:rPr lang="en-US" sz="1000"/>
              <a:t> </a:t>
            </a:r>
          </a:p>
        </p:txBody>
      </p:sp>
      <p:pic>
        <p:nvPicPr>
          <p:cNvPr id="6" name="Picture 5">
            <a:extLst>
              <a:ext uri="{FF2B5EF4-FFF2-40B4-BE49-F238E27FC236}">
                <a16:creationId xmlns:a16="http://schemas.microsoft.com/office/drawing/2014/main" id="{2135ED85-E439-4CC0-9AC7-CB2C4F91BF59}"/>
              </a:ext>
            </a:extLst>
          </p:cNvPr>
          <p:cNvPicPr>
            <a:picLocks noChangeAspect="1"/>
          </p:cNvPicPr>
          <p:nvPr/>
        </p:nvPicPr>
        <p:blipFill>
          <a:blip r:embed="rId11"/>
          <a:stretch>
            <a:fillRect/>
          </a:stretch>
        </p:blipFill>
        <p:spPr>
          <a:xfrm>
            <a:off x="5721878" y="1521002"/>
            <a:ext cx="1263432" cy="1355239"/>
          </a:xfrm>
          <a:prstGeom prst="rect">
            <a:avLst/>
          </a:prstGeom>
        </p:spPr>
      </p:pic>
      <p:graphicFrame>
        <p:nvGraphicFramePr>
          <p:cNvPr id="7" name="Object 6">
            <a:extLst>
              <a:ext uri="{FF2B5EF4-FFF2-40B4-BE49-F238E27FC236}">
                <a16:creationId xmlns:a16="http://schemas.microsoft.com/office/drawing/2014/main" id="{51BCF38C-16C7-476B-BC53-F62F6011D416}"/>
              </a:ext>
            </a:extLst>
          </p:cNvPr>
          <p:cNvGraphicFramePr>
            <a:graphicFrameLocks noChangeAspect="1"/>
          </p:cNvGraphicFramePr>
          <p:nvPr>
            <p:extLst>
              <p:ext uri="{D42A27DB-BD31-4B8C-83A1-F6EECF244321}">
                <p14:modId xmlns:p14="http://schemas.microsoft.com/office/powerpoint/2010/main" val="4161726429"/>
              </p:ext>
            </p:extLst>
          </p:nvPr>
        </p:nvGraphicFramePr>
        <p:xfrm>
          <a:off x="3296497" y="1637609"/>
          <a:ext cx="1201245" cy="866129"/>
        </p:xfrm>
        <a:graphic>
          <a:graphicData uri="http://schemas.openxmlformats.org/presentationml/2006/ole">
            <mc:AlternateContent xmlns:mc="http://schemas.openxmlformats.org/markup-compatibility/2006">
              <mc:Choice xmlns:v="urn:schemas-microsoft-com:vml" Requires="v">
                <p:oleObj spid="_x0000_s10260" name="Equation" r:id="rId12" imgW="545760" imgH="393480" progId="Equation.DSMT4">
                  <p:embed/>
                </p:oleObj>
              </mc:Choice>
              <mc:Fallback>
                <p:oleObj name="Equation" r:id="rId12" imgW="545760" imgH="393480" progId="Equation.DSMT4">
                  <p:embed/>
                  <p:pic>
                    <p:nvPicPr>
                      <p:cNvPr id="9" name="Object 8"/>
                      <p:cNvPicPr>
                        <a:picLocks noChangeAspect="1" noChangeArrowheads="1"/>
                      </p:cNvPicPr>
                      <p:nvPr/>
                    </p:nvPicPr>
                    <p:blipFill>
                      <a:blip r:embed="rId13"/>
                      <a:srcRect/>
                      <a:stretch>
                        <a:fillRect/>
                      </a:stretch>
                    </p:blipFill>
                    <p:spPr bwMode="auto">
                      <a:xfrm>
                        <a:off x="3296497" y="1637609"/>
                        <a:ext cx="1201245" cy="866129"/>
                      </a:xfrm>
                      <a:prstGeom prst="rect">
                        <a:avLst/>
                      </a:prstGeom>
                      <a:noFill/>
                    </p:spPr>
                  </p:pic>
                </p:oleObj>
              </mc:Fallback>
            </mc:AlternateContent>
          </a:graphicData>
        </a:graphic>
      </p:graphicFrame>
      <p:cxnSp>
        <p:nvCxnSpPr>
          <p:cNvPr id="20" name="Straight Arrow Connector 19">
            <a:extLst>
              <a:ext uri="{FF2B5EF4-FFF2-40B4-BE49-F238E27FC236}">
                <a16:creationId xmlns:a16="http://schemas.microsoft.com/office/drawing/2014/main" id="{2206D15E-C09B-4A5D-83BF-094B42B5F723}"/>
              </a:ext>
            </a:extLst>
          </p:cNvPr>
          <p:cNvCxnSpPr>
            <a:cxnSpLocks/>
          </p:cNvCxnSpPr>
          <p:nvPr/>
        </p:nvCxnSpPr>
        <p:spPr>
          <a:xfrm flipV="1">
            <a:off x="7087780" y="1521002"/>
            <a:ext cx="0" cy="1355239"/>
          </a:xfrm>
          <a:prstGeom prst="straightConnector1">
            <a:avLst/>
          </a:prstGeom>
          <a:ln w="508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21" name="Object 20">
            <a:extLst>
              <a:ext uri="{FF2B5EF4-FFF2-40B4-BE49-F238E27FC236}">
                <a16:creationId xmlns:a16="http://schemas.microsoft.com/office/drawing/2014/main" id="{44C85843-E17F-4041-9C06-912A69E0B3A0}"/>
              </a:ext>
            </a:extLst>
          </p:cNvPr>
          <p:cNvGraphicFramePr>
            <a:graphicFrameLocks noChangeAspect="1"/>
          </p:cNvGraphicFramePr>
          <p:nvPr>
            <p:extLst>
              <p:ext uri="{D42A27DB-BD31-4B8C-83A1-F6EECF244321}">
                <p14:modId xmlns:p14="http://schemas.microsoft.com/office/powerpoint/2010/main" val="785731487"/>
              </p:ext>
            </p:extLst>
          </p:nvPr>
        </p:nvGraphicFramePr>
        <p:xfrm>
          <a:off x="7190251" y="1958114"/>
          <a:ext cx="307975" cy="481013"/>
        </p:xfrm>
        <a:graphic>
          <a:graphicData uri="http://schemas.openxmlformats.org/presentationml/2006/ole">
            <mc:AlternateContent xmlns:mc="http://schemas.openxmlformats.org/markup-compatibility/2006">
              <mc:Choice xmlns:v="urn:schemas-microsoft-com:vml" Requires="v">
                <p:oleObj spid="_x0000_s10261" name="Equation" r:id="rId14" imgW="114120" imgH="177480" progId="Equation.DSMT4">
                  <p:embed/>
                </p:oleObj>
              </mc:Choice>
              <mc:Fallback>
                <p:oleObj name="Equation" r:id="rId14" imgW="114120" imgH="177480" progId="Equation.DSMT4">
                  <p:embed/>
                  <p:pic>
                    <p:nvPicPr>
                      <p:cNvPr id="15" name="Object 14"/>
                      <p:cNvPicPr>
                        <a:picLocks noChangeAspect="1" noChangeArrowheads="1"/>
                      </p:cNvPicPr>
                      <p:nvPr/>
                    </p:nvPicPr>
                    <p:blipFill>
                      <a:blip r:embed="rId15"/>
                      <a:srcRect/>
                      <a:stretch>
                        <a:fillRect/>
                      </a:stretch>
                    </p:blipFill>
                    <p:spPr bwMode="auto">
                      <a:xfrm>
                        <a:off x="7190251" y="1958114"/>
                        <a:ext cx="307975" cy="481013"/>
                      </a:xfrm>
                      <a:prstGeom prst="rect">
                        <a:avLst/>
                      </a:prstGeom>
                      <a:solidFill>
                        <a:schemeClr val="bg1"/>
                      </a:solidFill>
                    </p:spPr>
                  </p:pic>
                </p:oleObj>
              </mc:Fallback>
            </mc:AlternateContent>
          </a:graphicData>
        </a:graphic>
      </p:graphicFrame>
      <p:graphicFrame>
        <p:nvGraphicFramePr>
          <p:cNvPr id="11" name="Object 10">
            <a:extLst>
              <a:ext uri="{FF2B5EF4-FFF2-40B4-BE49-F238E27FC236}">
                <a16:creationId xmlns:a16="http://schemas.microsoft.com/office/drawing/2014/main" id="{E94CFCE0-F207-4F1D-8A22-816AAE826FF2}"/>
              </a:ext>
            </a:extLst>
          </p:cNvPr>
          <p:cNvGraphicFramePr>
            <a:graphicFrameLocks noChangeAspect="1"/>
          </p:cNvGraphicFramePr>
          <p:nvPr>
            <p:extLst>
              <p:ext uri="{D42A27DB-BD31-4B8C-83A1-F6EECF244321}">
                <p14:modId xmlns:p14="http://schemas.microsoft.com/office/powerpoint/2010/main" val="1011421935"/>
              </p:ext>
            </p:extLst>
          </p:nvPr>
        </p:nvGraphicFramePr>
        <p:xfrm>
          <a:off x="2938725" y="6232524"/>
          <a:ext cx="1838325" cy="503238"/>
        </p:xfrm>
        <a:graphic>
          <a:graphicData uri="http://schemas.openxmlformats.org/presentationml/2006/ole">
            <mc:AlternateContent xmlns:mc="http://schemas.openxmlformats.org/markup-compatibility/2006">
              <mc:Choice xmlns:v="urn:schemas-microsoft-com:vml" Requires="v">
                <p:oleObj spid="_x0000_s10262" name="Equation" r:id="rId16" imgW="647640" imgH="177480" progId="Equation.DSMT4">
                  <p:embed/>
                </p:oleObj>
              </mc:Choice>
              <mc:Fallback>
                <p:oleObj name="Equation" r:id="rId16" imgW="647640" imgH="177480" progId="Equation.DSMT4">
                  <p:embed/>
                  <p:pic>
                    <p:nvPicPr>
                      <p:cNvPr id="10" name="Object 9"/>
                      <p:cNvPicPr>
                        <a:picLocks noChangeAspect="1" noChangeArrowheads="1"/>
                      </p:cNvPicPr>
                      <p:nvPr/>
                    </p:nvPicPr>
                    <p:blipFill>
                      <a:blip r:embed="rId17"/>
                      <a:srcRect/>
                      <a:stretch>
                        <a:fillRect/>
                      </a:stretch>
                    </p:blipFill>
                    <p:spPr bwMode="auto">
                      <a:xfrm>
                        <a:off x="2938725" y="6232524"/>
                        <a:ext cx="1838325" cy="50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A5D9B259-ADE1-467B-97E8-F5CB64D97AC7}"/>
              </a:ext>
            </a:extLst>
          </p:cNvPr>
          <p:cNvPicPr>
            <a:picLocks noChangeAspect="1"/>
          </p:cNvPicPr>
          <p:nvPr/>
        </p:nvPicPr>
        <p:blipFill>
          <a:blip r:embed="rId18"/>
          <a:stretch>
            <a:fillRect/>
          </a:stretch>
        </p:blipFill>
        <p:spPr>
          <a:xfrm>
            <a:off x="5624997" y="3829680"/>
            <a:ext cx="2513157" cy="1343129"/>
          </a:xfrm>
          <a:prstGeom prst="rect">
            <a:avLst/>
          </a:prstGeom>
        </p:spPr>
      </p:pic>
      <p:cxnSp>
        <p:nvCxnSpPr>
          <p:cNvPr id="24" name="Straight Arrow Connector 23">
            <a:extLst>
              <a:ext uri="{FF2B5EF4-FFF2-40B4-BE49-F238E27FC236}">
                <a16:creationId xmlns:a16="http://schemas.microsoft.com/office/drawing/2014/main" id="{281C425E-8DC0-4655-BAF5-7BB59718F4A0}"/>
              </a:ext>
            </a:extLst>
          </p:cNvPr>
          <p:cNvCxnSpPr>
            <a:cxnSpLocks/>
          </p:cNvCxnSpPr>
          <p:nvPr/>
        </p:nvCxnSpPr>
        <p:spPr>
          <a:xfrm>
            <a:off x="5746332" y="3814380"/>
            <a:ext cx="2483268" cy="33549"/>
          </a:xfrm>
          <a:prstGeom prst="straightConnector1">
            <a:avLst/>
          </a:prstGeom>
          <a:ln w="508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25" name="Object 24">
            <a:extLst>
              <a:ext uri="{FF2B5EF4-FFF2-40B4-BE49-F238E27FC236}">
                <a16:creationId xmlns:a16="http://schemas.microsoft.com/office/drawing/2014/main" id="{F357D16A-ADBA-4D50-82D2-BAC31326EED4}"/>
              </a:ext>
            </a:extLst>
          </p:cNvPr>
          <p:cNvGraphicFramePr>
            <a:graphicFrameLocks noChangeAspect="1"/>
          </p:cNvGraphicFramePr>
          <p:nvPr>
            <p:extLst>
              <p:ext uri="{D42A27DB-BD31-4B8C-83A1-F6EECF244321}">
                <p14:modId xmlns:p14="http://schemas.microsoft.com/office/powerpoint/2010/main" val="4224027965"/>
              </p:ext>
            </p:extLst>
          </p:nvPr>
        </p:nvGraphicFramePr>
        <p:xfrm>
          <a:off x="6839585" y="3540443"/>
          <a:ext cx="311150" cy="481012"/>
        </p:xfrm>
        <a:graphic>
          <a:graphicData uri="http://schemas.openxmlformats.org/presentationml/2006/ole">
            <mc:AlternateContent xmlns:mc="http://schemas.openxmlformats.org/markup-compatibility/2006">
              <mc:Choice xmlns:v="urn:schemas-microsoft-com:vml" Requires="v">
                <p:oleObj spid="_x0000_s10263" name="Equation" r:id="rId19" imgW="114120" imgH="177480" progId="Equation.DSMT4">
                  <p:embed/>
                </p:oleObj>
              </mc:Choice>
              <mc:Fallback>
                <p:oleObj name="Equation" r:id="rId19" imgW="114120" imgH="177480" progId="Equation.DSMT4">
                  <p:embed/>
                  <p:pic>
                    <p:nvPicPr>
                      <p:cNvPr id="17" name="Object 16"/>
                      <p:cNvPicPr>
                        <a:picLocks noChangeAspect="1" noChangeArrowheads="1"/>
                      </p:cNvPicPr>
                      <p:nvPr/>
                    </p:nvPicPr>
                    <p:blipFill>
                      <a:blip r:embed="rId20"/>
                      <a:srcRect/>
                      <a:stretch>
                        <a:fillRect/>
                      </a:stretch>
                    </p:blipFill>
                    <p:spPr bwMode="auto">
                      <a:xfrm>
                        <a:off x="6839585" y="3540443"/>
                        <a:ext cx="311150" cy="481012"/>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56515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outVertical)">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outVertical)">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outVertical)">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68952" cy="1642194"/>
          </a:xfrm>
        </p:spPr>
        <p:txBody>
          <a:bodyPr>
            <a:normAutofit fontScale="90000"/>
          </a:bodyPr>
          <a:lstStyle/>
          <a:p>
            <a:r>
              <a:rPr lang="en-CA" dirty="0"/>
              <a:t>Ex: If the radius of the earth is 6378km and the radius of Jupiter is 71492km, what is the scaled factor and the size of the earth model if the radius of the Jupiter model is 30cm?</a:t>
            </a:r>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79512" y="3365326"/>
            <a:ext cx="5715000" cy="3448050"/>
          </a:xfrm>
        </p:spPr>
      </p:pic>
      <p:sp>
        <p:nvSpPr>
          <p:cNvPr id="5"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000"/>
              <a:t>© Copyright all rights reserved to Homework depot: </a:t>
            </a:r>
            <a:r>
              <a:rPr lang="en-US" sz="1000">
                <a:hlinkClick r:id="rId4"/>
              </a:rPr>
              <a:t>www.BCMath.ca</a:t>
            </a:r>
            <a:r>
              <a:rPr lang="en-US" sz="1000"/>
              <a:t> </a:t>
            </a:r>
          </a:p>
        </p:txBody>
      </p:sp>
    </p:spTree>
    <p:extLst>
      <p:ext uri="{BB962C8B-B14F-4D97-AF65-F5344CB8AC3E}">
        <p14:creationId xmlns:p14="http://schemas.microsoft.com/office/powerpoint/2010/main" val="1259297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856984" cy="1210146"/>
          </a:xfrm>
        </p:spPr>
        <p:txBody>
          <a:bodyPr>
            <a:normAutofit/>
          </a:bodyPr>
          <a:lstStyle/>
          <a:p>
            <a:r>
              <a:rPr lang="en-CA" sz="2400" dirty="0"/>
              <a:t>Ex: The following object is to be increased by a scaled factor of 3.5.  Draw the scaled diagram with the grid provided</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346834"/>
            <a:ext cx="4968552" cy="534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8574" y="1628800"/>
            <a:ext cx="260872" cy="112302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172738" y="3582971"/>
            <a:ext cx="260872" cy="8640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rot="5400000">
            <a:off x="583130" y="3442868"/>
            <a:ext cx="266452" cy="5747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954866" y="3580095"/>
            <a:ext cx="260872" cy="8640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Isosceles Triangle 4"/>
          <p:cNvSpPr/>
          <p:nvPr/>
        </p:nvSpPr>
        <p:spPr>
          <a:xfrm>
            <a:off x="439947" y="5533924"/>
            <a:ext cx="793630" cy="569344"/>
          </a:xfrm>
          <a:prstGeom prst="triangle">
            <a:avLst>
              <a:gd name="adj" fmla="val 10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1747393" y="1644722"/>
            <a:ext cx="900271" cy="38826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Arrow Connector 12"/>
          <p:cNvCxnSpPr/>
          <p:nvPr/>
        </p:nvCxnSpPr>
        <p:spPr>
          <a:xfrm>
            <a:off x="6987657" y="1596787"/>
            <a:ext cx="12742" cy="3912512"/>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4" name="Object 13"/>
          <p:cNvGraphicFramePr>
            <a:graphicFrameLocks noChangeAspect="1"/>
          </p:cNvGraphicFramePr>
          <p:nvPr>
            <p:extLst>
              <p:ext uri="{D42A27DB-BD31-4B8C-83A1-F6EECF244321}">
                <p14:modId xmlns:p14="http://schemas.microsoft.com/office/powerpoint/2010/main" val="2981462602"/>
              </p:ext>
            </p:extLst>
          </p:nvPr>
        </p:nvGraphicFramePr>
        <p:xfrm>
          <a:off x="7010069" y="3325813"/>
          <a:ext cx="1171575" cy="431800"/>
        </p:xfrm>
        <a:graphic>
          <a:graphicData uri="http://schemas.openxmlformats.org/presentationml/2006/ole">
            <mc:AlternateContent xmlns:mc="http://schemas.openxmlformats.org/markup-compatibility/2006">
              <mc:Choice xmlns:v="urn:schemas-microsoft-com:vml" Requires="v">
                <p:oleObj spid="_x0000_s4171" name="Equation" r:id="rId5" imgW="482400" imgH="177480" progId="Equation.DSMT4">
                  <p:embed/>
                </p:oleObj>
              </mc:Choice>
              <mc:Fallback>
                <p:oleObj name="Equation" r:id="rId5" imgW="482400" imgH="177480" progId="Equation.DSMT4">
                  <p:embed/>
                  <p:pic>
                    <p:nvPicPr>
                      <p:cNvPr id="0"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069" y="3325813"/>
                        <a:ext cx="1171575"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6" name="Straight Arrow Connector 15"/>
          <p:cNvCxnSpPr/>
          <p:nvPr/>
        </p:nvCxnSpPr>
        <p:spPr>
          <a:xfrm>
            <a:off x="5925403" y="1585412"/>
            <a:ext cx="994012"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8" name="Object 17"/>
          <p:cNvGraphicFramePr>
            <a:graphicFrameLocks noChangeAspect="1"/>
          </p:cNvGraphicFramePr>
          <p:nvPr>
            <p:extLst>
              <p:ext uri="{D42A27DB-BD31-4B8C-83A1-F6EECF244321}">
                <p14:modId xmlns:p14="http://schemas.microsoft.com/office/powerpoint/2010/main" val="2867047966"/>
              </p:ext>
            </p:extLst>
          </p:nvPr>
        </p:nvGraphicFramePr>
        <p:xfrm>
          <a:off x="6174238" y="1199037"/>
          <a:ext cx="555625" cy="431800"/>
        </p:xfrm>
        <a:graphic>
          <a:graphicData uri="http://schemas.openxmlformats.org/presentationml/2006/ole">
            <mc:AlternateContent xmlns:mc="http://schemas.openxmlformats.org/markup-compatibility/2006">
              <mc:Choice xmlns:v="urn:schemas-microsoft-com:vml" Requires="v">
                <p:oleObj spid="_x0000_s4172" name="Equation" r:id="rId7" imgW="228600" imgH="177480" progId="Equation.DSMT4">
                  <p:embed/>
                </p:oleObj>
              </mc:Choice>
              <mc:Fallback>
                <p:oleObj name="Equation" r:id="rId7" imgW="228600" imgH="177480" progId="Equation.DSMT4">
                  <p:embed/>
                  <p:pic>
                    <p:nvPicPr>
                      <p:cNvPr id="0"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4238" y="1199037"/>
                        <a:ext cx="555625"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8"/>
          <p:cNvSpPr/>
          <p:nvPr/>
        </p:nvSpPr>
        <p:spPr>
          <a:xfrm>
            <a:off x="1485202" y="2472127"/>
            <a:ext cx="913052" cy="29050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rot="5400000">
            <a:off x="3037622" y="1837455"/>
            <a:ext cx="700486" cy="201175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4222650" y="2492599"/>
            <a:ext cx="913052" cy="29050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3" name="Straight Arrow Connector 22"/>
          <p:cNvCxnSpPr/>
          <p:nvPr/>
        </p:nvCxnSpPr>
        <p:spPr>
          <a:xfrm>
            <a:off x="5322627" y="2483893"/>
            <a:ext cx="0" cy="2947916"/>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24" name="Object 23"/>
          <p:cNvGraphicFramePr>
            <a:graphicFrameLocks noChangeAspect="1"/>
          </p:cNvGraphicFramePr>
          <p:nvPr>
            <p:extLst>
              <p:ext uri="{D42A27DB-BD31-4B8C-83A1-F6EECF244321}">
                <p14:modId xmlns:p14="http://schemas.microsoft.com/office/powerpoint/2010/main" val="206030413"/>
              </p:ext>
            </p:extLst>
          </p:nvPr>
        </p:nvGraphicFramePr>
        <p:xfrm>
          <a:off x="5374703" y="3395663"/>
          <a:ext cx="708025" cy="431800"/>
        </p:xfrm>
        <a:graphic>
          <a:graphicData uri="http://schemas.openxmlformats.org/presentationml/2006/ole">
            <mc:AlternateContent xmlns:mc="http://schemas.openxmlformats.org/markup-compatibility/2006">
              <mc:Choice xmlns:v="urn:schemas-microsoft-com:vml" Requires="v">
                <p:oleObj spid="_x0000_s4173" name="Equation" r:id="rId9" imgW="291960" imgH="177480" progId="Equation.DSMT4">
                  <p:embed/>
                </p:oleObj>
              </mc:Choice>
              <mc:Fallback>
                <p:oleObj name="Equation" r:id="rId9" imgW="291960" imgH="177480" progId="Equation.DSMT4">
                  <p:embed/>
                  <p:pic>
                    <p:nvPicPr>
                      <p:cNvPr id="0"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4703" y="3395663"/>
                        <a:ext cx="708025"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5" name="Straight Arrow Connector 24"/>
          <p:cNvCxnSpPr/>
          <p:nvPr/>
        </p:nvCxnSpPr>
        <p:spPr>
          <a:xfrm flipV="1">
            <a:off x="1501254" y="2338314"/>
            <a:ext cx="3687170" cy="9101"/>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26" name="Object 25"/>
          <p:cNvGraphicFramePr>
            <a:graphicFrameLocks noChangeAspect="1"/>
          </p:cNvGraphicFramePr>
          <p:nvPr>
            <p:extLst>
              <p:ext uri="{D42A27DB-BD31-4B8C-83A1-F6EECF244321}">
                <p14:modId xmlns:p14="http://schemas.microsoft.com/office/powerpoint/2010/main" val="3033496905"/>
              </p:ext>
            </p:extLst>
          </p:nvPr>
        </p:nvGraphicFramePr>
        <p:xfrm>
          <a:off x="3194404" y="1885288"/>
          <a:ext cx="431800" cy="400050"/>
        </p:xfrm>
        <a:graphic>
          <a:graphicData uri="http://schemas.openxmlformats.org/presentationml/2006/ole">
            <mc:AlternateContent xmlns:mc="http://schemas.openxmlformats.org/markup-compatibility/2006">
              <mc:Choice xmlns:v="urn:schemas-microsoft-com:vml" Requires="v">
                <p:oleObj spid="_x0000_s4174" name="Equation" r:id="rId11" imgW="177480" imgH="164880" progId="Equation.DSMT4">
                  <p:embed/>
                </p:oleObj>
              </mc:Choice>
              <mc:Fallback>
                <p:oleObj name="Equation" r:id="rId11" imgW="177480" imgH="164880" progId="Equation.DSMT4">
                  <p:embed/>
                  <p:pic>
                    <p:nvPicPr>
                      <p:cNvPr id="0"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94404" y="1885288"/>
                        <a:ext cx="43180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Isosceles Triangle 30"/>
          <p:cNvSpPr/>
          <p:nvPr/>
        </p:nvSpPr>
        <p:spPr>
          <a:xfrm>
            <a:off x="2011245" y="4109772"/>
            <a:ext cx="2777705" cy="1992704"/>
          </a:xfrm>
          <a:prstGeom prst="triangle">
            <a:avLst>
              <a:gd name="adj" fmla="val 10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2" name="Straight Arrow Connector 31"/>
          <p:cNvCxnSpPr/>
          <p:nvPr/>
        </p:nvCxnSpPr>
        <p:spPr>
          <a:xfrm>
            <a:off x="1968965" y="6299305"/>
            <a:ext cx="2807987"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33" name="Object 32"/>
          <p:cNvGraphicFramePr>
            <a:graphicFrameLocks noChangeAspect="1"/>
          </p:cNvGraphicFramePr>
          <p:nvPr>
            <p:extLst>
              <p:ext uri="{D42A27DB-BD31-4B8C-83A1-F6EECF244321}">
                <p14:modId xmlns:p14="http://schemas.microsoft.com/office/powerpoint/2010/main" val="3372938567"/>
              </p:ext>
            </p:extLst>
          </p:nvPr>
        </p:nvGraphicFramePr>
        <p:xfrm>
          <a:off x="3097540" y="6333301"/>
          <a:ext cx="709612" cy="430212"/>
        </p:xfrm>
        <a:graphic>
          <a:graphicData uri="http://schemas.openxmlformats.org/presentationml/2006/ole">
            <mc:AlternateContent xmlns:mc="http://schemas.openxmlformats.org/markup-compatibility/2006">
              <mc:Choice xmlns:v="urn:schemas-microsoft-com:vml" Requires="v">
                <p:oleObj spid="_x0000_s4175" name="Equation" r:id="rId13" imgW="291960" imgH="177480" progId="Equation.DSMT4">
                  <p:embed/>
                </p:oleObj>
              </mc:Choice>
              <mc:Fallback>
                <p:oleObj name="Equation" r:id="rId13" imgW="291960" imgH="177480" progId="Equation.DSMT4">
                  <p:embed/>
                  <p:pic>
                    <p:nvPicPr>
                      <p:cNvPr id="0" name="Picture 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97540" y="6333301"/>
                        <a:ext cx="709612" cy="430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5" name="Straight Arrow Connector 34"/>
          <p:cNvCxnSpPr/>
          <p:nvPr/>
        </p:nvCxnSpPr>
        <p:spPr>
          <a:xfrm>
            <a:off x="4934607" y="4114800"/>
            <a:ext cx="0" cy="2005436"/>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36" name="Object 35"/>
          <p:cNvGraphicFramePr>
            <a:graphicFrameLocks noChangeAspect="1"/>
          </p:cNvGraphicFramePr>
          <p:nvPr>
            <p:extLst>
              <p:ext uri="{D42A27DB-BD31-4B8C-83A1-F6EECF244321}">
                <p14:modId xmlns:p14="http://schemas.microsoft.com/office/powerpoint/2010/main" val="774134598"/>
              </p:ext>
            </p:extLst>
          </p:nvPr>
        </p:nvGraphicFramePr>
        <p:xfrm>
          <a:off x="5112513" y="4967288"/>
          <a:ext cx="307975" cy="431800"/>
        </p:xfrm>
        <a:graphic>
          <a:graphicData uri="http://schemas.openxmlformats.org/presentationml/2006/ole">
            <mc:AlternateContent xmlns:mc="http://schemas.openxmlformats.org/markup-compatibility/2006">
              <mc:Choice xmlns:v="urn:schemas-microsoft-com:vml" Requires="v">
                <p:oleObj spid="_x0000_s4176" name="Equation" r:id="rId15" imgW="126720" imgH="177480" progId="Equation.DSMT4">
                  <p:embed/>
                </p:oleObj>
              </mc:Choice>
              <mc:Fallback>
                <p:oleObj name="Equation" r:id="rId15" imgW="126720" imgH="177480" progId="Equation.DSMT4">
                  <p:embed/>
                  <p:pic>
                    <p:nvPicPr>
                      <p:cNvPr id="0" name="Picture 2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12513" y="4967288"/>
                        <a:ext cx="307975"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sz="1000"/>
              <a:t>© Copyright all rights reserved to Homework depot: </a:t>
            </a:r>
            <a:r>
              <a:rPr lang="en-US" sz="1000">
                <a:hlinkClick r:id="rId17"/>
              </a:rPr>
              <a:t>www.BCMath.ca</a:t>
            </a:r>
            <a:r>
              <a:rPr lang="en-US" sz="1000"/>
              <a:t> </a:t>
            </a:r>
          </a:p>
        </p:txBody>
      </p:sp>
    </p:spTree>
    <p:extLst>
      <p:ext uri="{BB962C8B-B14F-4D97-AF65-F5344CB8AC3E}">
        <p14:creationId xmlns:p14="http://schemas.microsoft.com/office/powerpoint/2010/main" val="138438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grpId="1" nodeType="clickEffect">
                                  <p:stCondLst>
                                    <p:cond delay="0"/>
                                  </p:stCondLst>
                                  <p:childTnLst>
                                    <p:animMotion origin="layout" path="M 2.22222E-6 -2.93247E-6 L 0.46198 -2.93247E-6 " pathEditMode="relative" rAng="0" ptsTypes="AA">
                                      <p:cBhvr>
                                        <p:cTn id="11" dur="2000" fill="hold"/>
                                        <p:tgtEl>
                                          <p:spTgt spid="12"/>
                                        </p:tgtEl>
                                        <p:attrNameLst>
                                          <p:attrName>ppt_x</p:attrName>
                                          <p:attrName>ppt_y</p:attrName>
                                        </p:attrNameLst>
                                      </p:cBhvr>
                                      <p:rCtr x="23090" y="0"/>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4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out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xit" presetSubtype="0" fill="hold"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2" nodeType="click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42"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outHorizont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42"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outHorizontal)">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23"/>
                                        </p:tgtEl>
                                      </p:cBhvr>
                                    </p:animEffect>
                                    <p:set>
                                      <p:cBhvr>
                                        <p:cTn id="84" dur="1" fill="hold">
                                          <p:stCondLst>
                                            <p:cond delay="499"/>
                                          </p:stCondLst>
                                        </p:cTn>
                                        <p:tgtEl>
                                          <p:spTgt spid="2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25"/>
                                        </p:tgtEl>
                                      </p:cBhvr>
                                    </p:animEffect>
                                    <p:set>
                                      <p:cBhvr>
                                        <p:cTn id="90" dur="1" fill="hold">
                                          <p:stCondLst>
                                            <p:cond delay="499"/>
                                          </p:stCondLst>
                                        </p:cTn>
                                        <p:tgtEl>
                                          <p:spTgt spid="25"/>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0"/>
                                        </p:tgtEl>
                                      </p:cBhvr>
                                    </p:animEffect>
                                    <p:set>
                                      <p:cBhvr>
                                        <p:cTn id="99" dur="1" fill="hold">
                                          <p:stCondLst>
                                            <p:cond delay="499"/>
                                          </p:stCondLst>
                                        </p:cTn>
                                        <p:tgtEl>
                                          <p:spTgt spid="2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9"/>
                                        </p:tgtEl>
                                      </p:cBhvr>
                                    </p:animEffect>
                                    <p:set>
                                      <p:cBhvr>
                                        <p:cTn id="102" dur="1" fill="hold">
                                          <p:stCondLst>
                                            <p:cond delay="499"/>
                                          </p:stCondLst>
                                        </p:cTn>
                                        <p:tgtEl>
                                          <p:spTgt spid="1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fade">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42" fill="hold" nodeType="click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barn(outHorizontal)">
                                      <p:cBhvr>
                                        <p:cTn id="112" dur="500"/>
                                        <p:tgtEl>
                                          <p:spTgt spid="3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42" fill="hold" nodeType="click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barn(outHorizontal)">
                                      <p:cBhvr>
                                        <p:cTn id="122" dur="500"/>
                                        <p:tgtEl>
                                          <p:spTgt spid="3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fade">
                                      <p:cBhvr>
                                        <p:cTn id="1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9" grpId="0" animBg="1"/>
      <p:bldP spid="19" grpId="1" animBg="1"/>
      <p:bldP spid="20" grpId="0" animBg="1"/>
      <p:bldP spid="20" grpId="1" animBg="1"/>
      <p:bldP spid="21" grpId="0" animBg="1"/>
      <p:bldP spid="21" grpId="1"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75856" y="332656"/>
            <a:ext cx="2876685" cy="600164"/>
          </a:xfrm>
          <a:prstGeom prst="rect">
            <a:avLst/>
          </a:prstGeom>
          <a:noFill/>
        </p:spPr>
        <p:txBody>
          <a:bodyPr wrap="none" rtlCol="0">
            <a:spAutoFit/>
          </a:bodyPr>
          <a:lstStyle/>
          <a:p>
            <a:r>
              <a:rPr lang="en-CA" sz="3300" dirty="0"/>
              <a:t>Miniature World</a:t>
            </a:r>
          </a:p>
        </p:txBody>
      </p:sp>
      <p:pic>
        <p:nvPicPr>
          <p:cNvPr id="2" name="miniature wor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07504" y="1412776"/>
            <a:ext cx="8856984" cy="4982054"/>
          </a:xfrm>
          <a:prstGeom prst="rect">
            <a:avLst/>
          </a:prstGeom>
        </p:spPr>
      </p:pic>
      <p:sp>
        <p:nvSpPr>
          <p:cNvPr id="4"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000"/>
              <a:t>© Copyright all rights reserved to Homework depot: </a:t>
            </a:r>
            <a:r>
              <a:rPr lang="en-US" sz="1000">
                <a:hlinkClick r:id="rId6"/>
              </a:rPr>
              <a:t>www.BCMath.ca</a:t>
            </a:r>
            <a:r>
              <a:rPr lang="en-US" sz="1000"/>
              <a:t> </a:t>
            </a:r>
          </a:p>
        </p:txBody>
      </p:sp>
    </p:spTree>
    <p:extLst>
      <p:ext uri="{BB962C8B-B14F-4D97-AF65-F5344CB8AC3E}">
        <p14:creationId xmlns:p14="http://schemas.microsoft.com/office/powerpoint/2010/main" val="755165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2074"/>
          </a:xfrm>
        </p:spPr>
        <p:txBody>
          <a:bodyPr/>
          <a:lstStyle/>
          <a:p>
            <a:r>
              <a:rPr lang="en-CA" dirty="0"/>
              <a:t>What are Scaled Diagrams?</a:t>
            </a:r>
          </a:p>
        </p:txBody>
      </p:sp>
      <p:sp>
        <p:nvSpPr>
          <p:cNvPr id="3" name="Content Placeholder 2"/>
          <p:cNvSpPr>
            <a:spLocks noGrp="1"/>
          </p:cNvSpPr>
          <p:nvPr>
            <p:ph sz="quarter" idx="1"/>
          </p:nvPr>
        </p:nvSpPr>
        <p:spPr>
          <a:xfrm>
            <a:off x="58997" y="836712"/>
            <a:ext cx="9008315" cy="1729507"/>
          </a:xfrm>
        </p:spPr>
        <p:txBody>
          <a:bodyPr>
            <a:normAutofit/>
          </a:bodyPr>
          <a:lstStyle/>
          <a:p>
            <a:r>
              <a:rPr lang="en-CA" sz="2100" dirty="0"/>
              <a:t>A scaled diagram or scaled object is a model or replica of an object</a:t>
            </a:r>
          </a:p>
          <a:p>
            <a:r>
              <a:rPr lang="en-CA" sz="2100" dirty="0"/>
              <a:t>It is usually an enlargement or reduction of actual object</a:t>
            </a:r>
          </a:p>
          <a:p>
            <a:r>
              <a:rPr lang="en-CA" sz="2100" dirty="0"/>
              <a:t>Scaled diagrams/objects are found in toys, construction, and pictures</a:t>
            </a:r>
          </a:p>
          <a:p>
            <a:r>
              <a:rPr lang="en-CA" sz="2100" dirty="0"/>
              <a:t>Scaled objects should have the same proportions as the actual object</a:t>
            </a:r>
          </a:p>
        </p:txBody>
      </p:sp>
      <p:pic>
        <p:nvPicPr>
          <p:cNvPr id="13" name="Picture 12">
            <a:extLst>
              <a:ext uri="{FF2B5EF4-FFF2-40B4-BE49-F238E27FC236}">
                <a16:creationId xmlns:a16="http://schemas.microsoft.com/office/drawing/2014/main" id="{72140F9F-2B95-4379-A59B-84D0051CAE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1287" y="3329757"/>
            <a:ext cx="2371725" cy="1924050"/>
          </a:xfrm>
          <a:prstGeom prst="rect">
            <a:avLst/>
          </a:prstGeom>
        </p:spPr>
      </p:pic>
      <p:pic>
        <p:nvPicPr>
          <p:cNvPr id="14" name="Picture 13">
            <a:extLst>
              <a:ext uri="{FF2B5EF4-FFF2-40B4-BE49-F238E27FC236}">
                <a16:creationId xmlns:a16="http://schemas.microsoft.com/office/drawing/2014/main" id="{50F84AC2-849E-40F5-834C-C3EC1D21CE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068" y="3266989"/>
            <a:ext cx="3362633" cy="2049587"/>
          </a:xfrm>
          <a:prstGeom prst="rect">
            <a:avLst/>
          </a:prstGeom>
        </p:spPr>
      </p:pic>
      <p:sp>
        <p:nvSpPr>
          <p:cNvPr id="10" name="TextBox 9">
            <a:extLst>
              <a:ext uri="{FF2B5EF4-FFF2-40B4-BE49-F238E27FC236}">
                <a16:creationId xmlns:a16="http://schemas.microsoft.com/office/drawing/2014/main" id="{F04BD575-07AF-4E6C-91CF-E58F47161D9B}"/>
              </a:ext>
            </a:extLst>
          </p:cNvPr>
          <p:cNvSpPr txBox="1"/>
          <p:nvPr/>
        </p:nvSpPr>
        <p:spPr>
          <a:xfrm>
            <a:off x="557488" y="2867086"/>
            <a:ext cx="2825791" cy="369332"/>
          </a:xfrm>
          <a:prstGeom prst="rect">
            <a:avLst/>
          </a:prstGeom>
          <a:noFill/>
        </p:spPr>
        <p:txBody>
          <a:bodyPr wrap="square" rtlCol="0">
            <a:spAutoFit/>
          </a:bodyPr>
          <a:lstStyle/>
          <a:p>
            <a:r>
              <a:rPr lang="en-CA" dirty="0"/>
              <a:t>Real Ferrari  4.7m long</a:t>
            </a:r>
          </a:p>
        </p:txBody>
      </p:sp>
      <p:sp>
        <p:nvSpPr>
          <p:cNvPr id="16" name="TextBox 15">
            <a:extLst>
              <a:ext uri="{FF2B5EF4-FFF2-40B4-BE49-F238E27FC236}">
                <a16:creationId xmlns:a16="http://schemas.microsoft.com/office/drawing/2014/main" id="{5AD065CB-7D21-4AF0-A1C6-5A9D8E84F23F}"/>
              </a:ext>
            </a:extLst>
          </p:cNvPr>
          <p:cNvSpPr txBox="1"/>
          <p:nvPr/>
        </p:nvSpPr>
        <p:spPr>
          <a:xfrm>
            <a:off x="3706773" y="2883805"/>
            <a:ext cx="2825791" cy="369332"/>
          </a:xfrm>
          <a:prstGeom prst="rect">
            <a:avLst/>
          </a:prstGeom>
          <a:noFill/>
        </p:spPr>
        <p:txBody>
          <a:bodyPr wrap="square" rtlCol="0">
            <a:spAutoFit/>
          </a:bodyPr>
          <a:lstStyle/>
          <a:p>
            <a:r>
              <a:rPr lang="en-CA" dirty="0"/>
              <a:t>Toy Ferrari  30cm long</a:t>
            </a:r>
          </a:p>
        </p:txBody>
      </p:sp>
      <p:sp>
        <p:nvSpPr>
          <p:cNvPr id="19" name="Rectangle 18">
            <a:extLst>
              <a:ext uri="{FF2B5EF4-FFF2-40B4-BE49-F238E27FC236}">
                <a16:creationId xmlns:a16="http://schemas.microsoft.com/office/drawing/2014/main" id="{1159FA60-A8E1-4679-B0FD-F965B9D552CC}"/>
              </a:ext>
            </a:extLst>
          </p:cNvPr>
          <p:cNvSpPr/>
          <p:nvPr/>
        </p:nvSpPr>
        <p:spPr>
          <a:xfrm>
            <a:off x="190500" y="2867086"/>
            <a:ext cx="7040880" cy="315026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 name="Picture 23">
            <a:extLst>
              <a:ext uri="{FF2B5EF4-FFF2-40B4-BE49-F238E27FC236}">
                <a16:creationId xmlns:a16="http://schemas.microsoft.com/office/drawing/2014/main" id="{821918FA-C78E-44A2-8E85-352CF5FDCE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9628" y="3220116"/>
            <a:ext cx="2880320" cy="2694092"/>
          </a:xfrm>
          <a:prstGeom prst="rect">
            <a:avLst/>
          </a:prstGeom>
        </p:spPr>
      </p:pic>
      <p:pic>
        <p:nvPicPr>
          <p:cNvPr id="25" name="Picture 24">
            <a:extLst>
              <a:ext uri="{FF2B5EF4-FFF2-40B4-BE49-F238E27FC236}">
                <a16:creationId xmlns:a16="http://schemas.microsoft.com/office/drawing/2014/main" id="{C0A06377-139A-40A8-B2A0-4CC16A4AB8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068" y="3236418"/>
            <a:ext cx="3974377" cy="2644768"/>
          </a:xfrm>
          <a:prstGeom prst="rect">
            <a:avLst/>
          </a:prstGeom>
        </p:spPr>
      </p:pic>
      <p:sp>
        <p:nvSpPr>
          <p:cNvPr id="26" name="TextBox 25">
            <a:extLst>
              <a:ext uri="{FF2B5EF4-FFF2-40B4-BE49-F238E27FC236}">
                <a16:creationId xmlns:a16="http://schemas.microsoft.com/office/drawing/2014/main" id="{C98CFF44-32EF-4D5B-A632-24A598F6CE21}"/>
              </a:ext>
            </a:extLst>
          </p:cNvPr>
          <p:cNvSpPr txBox="1"/>
          <p:nvPr/>
        </p:nvSpPr>
        <p:spPr>
          <a:xfrm>
            <a:off x="443361" y="2828776"/>
            <a:ext cx="3417926" cy="369332"/>
          </a:xfrm>
          <a:prstGeom prst="rect">
            <a:avLst/>
          </a:prstGeom>
          <a:solidFill>
            <a:schemeClr val="bg1">
              <a:alpha val="77000"/>
            </a:schemeClr>
          </a:solidFill>
        </p:spPr>
        <p:txBody>
          <a:bodyPr wrap="square" rtlCol="0">
            <a:spAutoFit/>
          </a:bodyPr>
          <a:lstStyle/>
          <a:p>
            <a:r>
              <a:rPr lang="en-CA" dirty="0"/>
              <a:t>Real Eiffel Tower  324m high</a:t>
            </a:r>
          </a:p>
        </p:txBody>
      </p:sp>
      <p:sp>
        <p:nvSpPr>
          <p:cNvPr id="27" name="TextBox 26">
            <a:extLst>
              <a:ext uri="{FF2B5EF4-FFF2-40B4-BE49-F238E27FC236}">
                <a16:creationId xmlns:a16="http://schemas.microsoft.com/office/drawing/2014/main" id="{CC35FA97-D1BE-44ED-AC4F-EF3D7722FCA2}"/>
              </a:ext>
            </a:extLst>
          </p:cNvPr>
          <p:cNvSpPr txBox="1"/>
          <p:nvPr/>
        </p:nvSpPr>
        <p:spPr>
          <a:xfrm>
            <a:off x="4674009" y="2867086"/>
            <a:ext cx="3662271" cy="369332"/>
          </a:xfrm>
          <a:prstGeom prst="rect">
            <a:avLst/>
          </a:prstGeom>
          <a:solidFill>
            <a:schemeClr val="bg1">
              <a:alpha val="77000"/>
            </a:schemeClr>
          </a:solidFill>
        </p:spPr>
        <p:txBody>
          <a:bodyPr wrap="square" rtlCol="0">
            <a:spAutoFit/>
          </a:bodyPr>
          <a:lstStyle/>
          <a:p>
            <a:r>
              <a:rPr lang="en-CA" dirty="0"/>
              <a:t>Toy </a:t>
            </a:r>
            <a:r>
              <a:rPr lang="en-CA" dirty="0" err="1"/>
              <a:t>Eiffl</a:t>
            </a:r>
            <a:r>
              <a:rPr lang="en-CA" dirty="0"/>
              <a:t> Tower 15 cm long</a:t>
            </a:r>
          </a:p>
        </p:txBody>
      </p:sp>
      <p:sp>
        <p:nvSpPr>
          <p:cNvPr id="28" name="Rectangle 27">
            <a:extLst>
              <a:ext uri="{FF2B5EF4-FFF2-40B4-BE49-F238E27FC236}">
                <a16:creationId xmlns:a16="http://schemas.microsoft.com/office/drawing/2014/main" id="{C9FDD036-108B-4577-B09F-A9EE9F201B96}"/>
              </a:ext>
            </a:extLst>
          </p:cNvPr>
          <p:cNvSpPr/>
          <p:nvPr/>
        </p:nvSpPr>
        <p:spPr>
          <a:xfrm>
            <a:off x="220980" y="2790886"/>
            <a:ext cx="7823122" cy="315026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9" name="Picture 28">
            <a:extLst>
              <a:ext uri="{FF2B5EF4-FFF2-40B4-BE49-F238E27FC236}">
                <a16:creationId xmlns:a16="http://schemas.microsoft.com/office/drawing/2014/main" id="{8E7701DB-345F-4463-B414-D7CDD77E6E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3958" y="3236418"/>
            <a:ext cx="2932162" cy="2932162"/>
          </a:xfrm>
          <a:prstGeom prst="rect">
            <a:avLst/>
          </a:prstGeom>
        </p:spPr>
      </p:pic>
      <p:sp>
        <p:nvSpPr>
          <p:cNvPr id="21" name="TextBox 20">
            <a:extLst>
              <a:ext uri="{FF2B5EF4-FFF2-40B4-BE49-F238E27FC236}">
                <a16:creationId xmlns:a16="http://schemas.microsoft.com/office/drawing/2014/main" id="{8C604480-5011-42C3-8189-F78C7ED18E0C}"/>
              </a:ext>
            </a:extLst>
          </p:cNvPr>
          <p:cNvSpPr txBox="1"/>
          <p:nvPr/>
        </p:nvSpPr>
        <p:spPr>
          <a:xfrm flipH="1">
            <a:off x="5764897" y="2917657"/>
            <a:ext cx="3116580" cy="369332"/>
          </a:xfrm>
          <a:prstGeom prst="rect">
            <a:avLst/>
          </a:prstGeom>
          <a:solidFill>
            <a:schemeClr val="bg1"/>
          </a:solidFill>
        </p:spPr>
        <p:txBody>
          <a:bodyPr wrap="square" rtlCol="0">
            <a:spAutoFit/>
          </a:bodyPr>
          <a:lstStyle/>
          <a:p>
            <a:r>
              <a:rPr lang="en-CA" dirty="0"/>
              <a:t>Toy LeBron James (8cm)</a:t>
            </a:r>
          </a:p>
        </p:txBody>
      </p:sp>
      <p:pic>
        <p:nvPicPr>
          <p:cNvPr id="31" name="Picture 2">
            <a:extLst>
              <a:ext uri="{FF2B5EF4-FFF2-40B4-BE49-F238E27FC236}">
                <a16:creationId xmlns:a16="http://schemas.microsoft.com/office/drawing/2014/main" id="{8CF2005A-AB0A-477B-9ECC-BB644866D3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8174" y="2930359"/>
            <a:ext cx="2049204" cy="369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a:extLst>
              <a:ext uri="{FF2B5EF4-FFF2-40B4-BE49-F238E27FC236}">
                <a16:creationId xmlns:a16="http://schemas.microsoft.com/office/drawing/2014/main" id="{7A657E74-34EB-408C-A345-C7E07E0ACD7D}"/>
              </a:ext>
            </a:extLst>
          </p:cNvPr>
          <p:cNvSpPr txBox="1"/>
          <p:nvPr/>
        </p:nvSpPr>
        <p:spPr>
          <a:xfrm flipH="1">
            <a:off x="213077" y="2514473"/>
            <a:ext cx="3116580" cy="369332"/>
          </a:xfrm>
          <a:prstGeom prst="rect">
            <a:avLst/>
          </a:prstGeom>
          <a:solidFill>
            <a:schemeClr val="bg1"/>
          </a:solidFill>
        </p:spPr>
        <p:txBody>
          <a:bodyPr wrap="square" rtlCol="0">
            <a:spAutoFit/>
          </a:bodyPr>
          <a:lstStyle/>
          <a:p>
            <a:r>
              <a:rPr lang="en-CA" dirty="0"/>
              <a:t>Actual LeBron James (2cm)</a:t>
            </a:r>
          </a:p>
        </p:txBody>
      </p:sp>
      <p:pic>
        <p:nvPicPr>
          <p:cNvPr id="33" name="Picture 4">
            <a:extLst>
              <a:ext uri="{FF2B5EF4-FFF2-40B4-BE49-F238E27FC236}">
                <a16:creationId xmlns:a16="http://schemas.microsoft.com/office/drawing/2014/main" id="{99CC2DB3-9EF0-4207-9314-BD14E326DD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96003" y="2948450"/>
            <a:ext cx="2615778" cy="363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a:extLst>
              <a:ext uri="{FF2B5EF4-FFF2-40B4-BE49-F238E27FC236}">
                <a16:creationId xmlns:a16="http://schemas.microsoft.com/office/drawing/2014/main" id="{EE852CFA-DF7F-4EA9-BA84-A06DC1100724}"/>
              </a:ext>
            </a:extLst>
          </p:cNvPr>
          <p:cNvSpPr txBox="1"/>
          <p:nvPr/>
        </p:nvSpPr>
        <p:spPr>
          <a:xfrm>
            <a:off x="5965118" y="5995904"/>
            <a:ext cx="2371162" cy="430887"/>
          </a:xfrm>
          <a:prstGeom prst="rect">
            <a:avLst/>
          </a:prstGeom>
          <a:noFill/>
        </p:spPr>
        <p:txBody>
          <a:bodyPr wrap="none" rtlCol="0">
            <a:spAutoFit/>
          </a:bodyPr>
          <a:lstStyle/>
          <a:p>
            <a:r>
              <a:rPr lang="en-CA" sz="2200" dirty="0">
                <a:solidFill>
                  <a:srgbClr val="FF0000"/>
                </a:solidFill>
              </a:rPr>
              <a:t>NOT to SCALE!!</a:t>
            </a:r>
          </a:p>
        </p:txBody>
      </p:sp>
    </p:spTree>
    <p:extLst>
      <p:ext uri="{BB962C8B-B14F-4D97-AF65-F5344CB8AC3E}">
        <p14:creationId xmlns:p14="http://schemas.microsoft.com/office/powerpoint/2010/main" val="286851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9" grpId="0" animBg="1"/>
      <p:bldP spid="26" grpId="0"/>
      <p:bldP spid="27" grpId="0"/>
      <p:bldP spid="28" grpId="0" animBg="1"/>
      <p:bldP spid="21" grpId="0" animBg="1"/>
      <p:bldP spid="32" grpId="0" animBg="1"/>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2" y="44624"/>
            <a:ext cx="7467600" cy="634082"/>
          </a:xfrm>
        </p:spPr>
        <p:txBody>
          <a:bodyPr/>
          <a:lstStyle/>
          <a:p>
            <a:r>
              <a:rPr lang="en-CA" dirty="0"/>
              <a:t>Properties of Scaled Diagrams</a:t>
            </a:r>
          </a:p>
        </p:txBody>
      </p:sp>
      <p:sp>
        <p:nvSpPr>
          <p:cNvPr id="3" name="Content Placeholder 2"/>
          <p:cNvSpPr>
            <a:spLocks noGrp="1"/>
          </p:cNvSpPr>
          <p:nvPr>
            <p:ph sz="quarter" idx="1"/>
          </p:nvPr>
        </p:nvSpPr>
        <p:spPr>
          <a:xfrm>
            <a:off x="107504" y="620688"/>
            <a:ext cx="8435280" cy="1676800"/>
          </a:xfrm>
        </p:spPr>
        <p:txBody>
          <a:bodyPr>
            <a:normAutofit/>
          </a:bodyPr>
          <a:lstStyle/>
          <a:p>
            <a:r>
              <a:rPr lang="en-CA" sz="2200" dirty="0"/>
              <a:t>All corresponding parts must have the same proportions</a:t>
            </a:r>
          </a:p>
          <a:p>
            <a:r>
              <a:rPr lang="en-CA" sz="2200" dirty="0"/>
              <a:t>The proportion is based on the “</a:t>
            </a:r>
            <a:r>
              <a:rPr lang="en-CA" sz="2200" i="1" dirty="0"/>
              <a:t>scaled factor</a:t>
            </a:r>
            <a:r>
              <a:rPr lang="en-CA" sz="2200" dirty="0"/>
              <a:t>” – a number that tells you how many times bigger or smaller is the scaled object compared to the actual object</a:t>
            </a:r>
          </a:p>
        </p:txBody>
      </p:sp>
      <p:graphicFrame>
        <p:nvGraphicFramePr>
          <p:cNvPr id="4" name="Object 3"/>
          <p:cNvGraphicFramePr>
            <a:graphicFrameLocks noChangeAspect="1"/>
          </p:cNvGraphicFramePr>
          <p:nvPr>
            <p:extLst>
              <p:ext uri="{D42A27DB-BD31-4B8C-83A1-F6EECF244321}">
                <p14:modId xmlns:p14="http://schemas.microsoft.com/office/powerpoint/2010/main" val="2914068157"/>
              </p:ext>
            </p:extLst>
          </p:nvPr>
        </p:nvGraphicFramePr>
        <p:xfrm>
          <a:off x="899592" y="1988840"/>
          <a:ext cx="6823075" cy="936625"/>
        </p:xfrm>
        <a:graphic>
          <a:graphicData uri="http://schemas.openxmlformats.org/presentationml/2006/ole">
            <mc:AlternateContent xmlns:mc="http://schemas.openxmlformats.org/markup-compatibility/2006">
              <mc:Choice xmlns:v="urn:schemas-microsoft-com:vml" Requires="v">
                <p:oleObj spid="_x0000_s3238" name="Equation" r:id="rId4" imgW="2869920" imgH="393480" progId="Equation.DSMT4">
                  <p:embed/>
                </p:oleObj>
              </mc:Choice>
              <mc:Fallback>
                <p:oleObj name="Equation" r:id="rId4" imgW="2869920" imgH="393480" progId="Equation.DSMT4">
                  <p:embed/>
                  <p:pic>
                    <p:nvPicPr>
                      <p:cNvPr id="0" name="Picture 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988840"/>
                        <a:ext cx="6823075" cy="93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7849076"/>
              </p:ext>
            </p:extLst>
          </p:nvPr>
        </p:nvGraphicFramePr>
        <p:xfrm>
          <a:off x="3507953" y="2082502"/>
          <a:ext cx="4016375" cy="482600"/>
        </p:xfrm>
        <a:graphic>
          <a:graphicData uri="http://schemas.openxmlformats.org/presentationml/2006/ole">
            <mc:AlternateContent xmlns:mc="http://schemas.openxmlformats.org/markup-compatibility/2006">
              <mc:Choice xmlns:v="urn:schemas-microsoft-com:vml" Requires="v">
                <p:oleObj spid="_x0000_s3239" name="Equation" r:id="rId6" imgW="1688760" imgH="203040" progId="Equation.DSMT4">
                  <p:embed/>
                </p:oleObj>
              </mc:Choice>
              <mc:Fallback>
                <p:oleObj name="Equation" r:id="rId6" imgW="1688760" imgH="203040" progId="Equation.DSMT4">
                  <p:embed/>
                  <p:pic>
                    <p:nvPicPr>
                      <p:cNvPr id="0" name="Picture 7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7953" y="2082502"/>
                        <a:ext cx="40163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75655891"/>
              </p:ext>
            </p:extLst>
          </p:nvPr>
        </p:nvGraphicFramePr>
        <p:xfrm>
          <a:off x="3673351" y="2514302"/>
          <a:ext cx="3654425" cy="482600"/>
        </p:xfrm>
        <a:graphic>
          <a:graphicData uri="http://schemas.openxmlformats.org/presentationml/2006/ole">
            <mc:AlternateContent xmlns:mc="http://schemas.openxmlformats.org/markup-compatibility/2006">
              <mc:Choice xmlns:v="urn:schemas-microsoft-com:vml" Requires="v">
                <p:oleObj spid="_x0000_s3240" name="Equation" r:id="rId8" imgW="1536480" imgH="203040" progId="Equation.DSMT4">
                  <p:embed/>
                </p:oleObj>
              </mc:Choice>
              <mc:Fallback>
                <p:oleObj name="Equation" r:id="rId8" imgW="1536480" imgH="203040" progId="Equation.DSMT4">
                  <p:embed/>
                  <p:pic>
                    <p:nvPicPr>
                      <p:cNvPr id="0"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3351" y="2514302"/>
                        <a:ext cx="365442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5536" y="3068960"/>
            <a:ext cx="2085975"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a:off x="2195736" y="3284984"/>
            <a:ext cx="0" cy="3096344"/>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3079"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59832" y="3068960"/>
            <a:ext cx="1944216" cy="360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a:off x="5076056" y="3140968"/>
            <a:ext cx="0" cy="3528392"/>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3" name="Object 12"/>
          <p:cNvGraphicFramePr>
            <a:graphicFrameLocks noChangeAspect="1"/>
          </p:cNvGraphicFramePr>
          <p:nvPr>
            <p:extLst>
              <p:ext uri="{D42A27DB-BD31-4B8C-83A1-F6EECF244321}">
                <p14:modId xmlns:p14="http://schemas.microsoft.com/office/powerpoint/2010/main" val="3669380946"/>
              </p:ext>
            </p:extLst>
          </p:nvPr>
        </p:nvGraphicFramePr>
        <p:xfrm>
          <a:off x="5132909" y="4581128"/>
          <a:ext cx="831850" cy="431800"/>
        </p:xfrm>
        <a:graphic>
          <a:graphicData uri="http://schemas.openxmlformats.org/presentationml/2006/ole">
            <mc:AlternateContent xmlns:mc="http://schemas.openxmlformats.org/markup-compatibility/2006">
              <mc:Choice xmlns:v="urn:schemas-microsoft-com:vml" Requires="v">
                <p:oleObj spid="_x0000_s3241" name="Equation" r:id="rId12" imgW="342720" imgH="177480" progId="Equation.DSMT4">
                  <p:embed/>
                </p:oleObj>
              </mc:Choice>
              <mc:Fallback>
                <p:oleObj name="Equation" r:id="rId12" imgW="342720" imgH="177480" progId="Equation.DSMT4">
                  <p:embed/>
                  <p:pic>
                    <p:nvPicPr>
                      <p:cNvPr id="0" name="Picture 7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32909" y="4581128"/>
                        <a:ext cx="83185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95513407"/>
              </p:ext>
            </p:extLst>
          </p:nvPr>
        </p:nvGraphicFramePr>
        <p:xfrm>
          <a:off x="5930081" y="3455988"/>
          <a:ext cx="2746375" cy="1027112"/>
        </p:xfrm>
        <a:graphic>
          <a:graphicData uri="http://schemas.openxmlformats.org/presentationml/2006/ole">
            <mc:AlternateContent xmlns:mc="http://schemas.openxmlformats.org/markup-compatibility/2006">
              <mc:Choice xmlns:v="urn:schemas-microsoft-com:vml" Requires="v">
                <p:oleObj spid="_x0000_s3242" name="Equation" r:id="rId14" imgW="1155600" imgH="431640" progId="Equation.DSMT4">
                  <p:embed/>
                </p:oleObj>
              </mc:Choice>
              <mc:Fallback>
                <p:oleObj name="Equation" r:id="rId14" imgW="1155600" imgH="431640" progId="Equation.DSMT4">
                  <p:embed/>
                  <p:pic>
                    <p:nvPicPr>
                      <p:cNvPr id="0" name="Picture 8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30081" y="3455988"/>
                        <a:ext cx="2746375" cy="1027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22274951"/>
              </p:ext>
            </p:extLst>
          </p:nvPr>
        </p:nvGraphicFramePr>
        <p:xfrm>
          <a:off x="7596336" y="3501008"/>
          <a:ext cx="555625" cy="431800"/>
        </p:xfrm>
        <a:graphic>
          <a:graphicData uri="http://schemas.openxmlformats.org/presentationml/2006/ole">
            <mc:AlternateContent xmlns:mc="http://schemas.openxmlformats.org/markup-compatibility/2006">
              <mc:Choice xmlns:v="urn:schemas-microsoft-com:vml" Requires="v">
                <p:oleObj spid="_x0000_s3243" name="Equation" r:id="rId16" imgW="228600" imgH="177480" progId="Equation.DSMT4">
                  <p:embed/>
                </p:oleObj>
              </mc:Choice>
              <mc:Fallback>
                <p:oleObj name="Equation" r:id="rId16" imgW="228600" imgH="177480" progId="Equation.DSMT4">
                  <p:embed/>
                  <p:pic>
                    <p:nvPicPr>
                      <p:cNvPr id="0" name="Picture 8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96336" y="3501008"/>
                        <a:ext cx="555625"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1222497"/>
              </p:ext>
            </p:extLst>
          </p:nvPr>
        </p:nvGraphicFramePr>
        <p:xfrm>
          <a:off x="2267744" y="4653136"/>
          <a:ext cx="925817" cy="432048"/>
        </p:xfrm>
        <a:graphic>
          <a:graphicData uri="http://schemas.openxmlformats.org/presentationml/2006/ole">
            <mc:AlternateContent xmlns:mc="http://schemas.openxmlformats.org/markup-compatibility/2006">
              <mc:Choice xmlns:v="urn:schemas-microsoft-com:vml" Requires="v">
                <p:oleObj spid="_x0000_s3244" name="Equation" r:id="rId18" imgW="380880" imgH="177480" progId="Equation.DSMT4">
                  <p:embed/>
                </p:oleObj>
              </mc:Choice>
              <mc:Fallback>
                <p:oleObj name="Equation" r:id="rId18" imgW="380880" imgH="177480" progId="Equation.DSMT4">
                  <p:embed/>
                  <p:pic>
                    <p:nvPicPr>
                      <p:cNvPr id="0" name="Picture 8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67744" y="4653136"/>
                        <a:ext cx="925817"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232322737"/>
              </p:ext>
            </p:extLst>
          </p:nvPr>
        </p:nvGraphicFramePr>
        <p:xfrm>
          <a:off x="7462607" y="4077072"/>
          <a:ext cx="925817" cy="432048"/>
        </p:xfrm>
        <a:graphic>
          <a:graphicData uri="http://schemas.openxmlformats.org/presentationml/2006/ole">
            <mc:AlternateContent xmlns:mc="http://schemas.openxmlformats.org/markup-compatibility/2006">
              <mc:Choice xmlns:v="urn:schemas-microsoft-com:vml" Requires="v">
                <p:oleObj spid="_x0000_s3245" name="Equation" r:id="rId20" imgW="380880" imgH="177480" progId="Equation.DSMT4">
                  <p:embed/>
                </p:oleObj>
              </mc:Choice>
              <mc:Fallback>
                <p:oleObj name="Equation" r:id="rId20" imgW="380880" imgH="177480" progId="Equation.DSMT4">
                  <p:embed/>
                  <p:pic>
                    <p:nvPicPr>
                      <p:cNvPr id="0" name="Picture 8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62607" y="4077072"/>
                        <a:ext cx="925817"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551281817"/>
              </p:ext>
            </p:extLst>
          </p:nvPr>
        </p:nvGraphicFramePr>
        <p:xfrm>
          <a:off x="6948264" y="4797152"/>
          <a:ext cx="1604963" cy="431800"/>
        </p:xfrm>
        <a:graphic>
          <a:graphicData uri="http://schemas.openxmlformats.org/presentationml/2006/ole">
            <mc:AlternateContent xmlns:mc="http://schemas.openxmlformats.org/markup-compatibility/2006">
              <mc:Choice xmlns:v="urn:schemas-microsoft-com:vml" Requires="v">
                <p:oleObj spid="_x0000_s3246" name="Equation" r:id="rId21" imgW="660240" imgH="177480" progId="Equation.DSMT4">
                  <p:embed/>
                </p:oleObj>
              </mc:Choice>
              <mc:Fallback>
                <p:oleObj name="Equation" r:id="rId21" imgW="660240" imgH="177480" progId="Equation.DSMT4">
                  <p:embed/>
                  <p:pic>
                    <p:nvPicPr>
                      <p:cNvPr id="0" name="Picture 8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948264" y="4797152"/>
                        <a:ext cx="1604963"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sz="1000"/>
              <a:t>© Copyright all rights reserved to Homework depot: </a:t>
            </a:r>
            <a:r>
              <a:rPr lang="en-US" sz="1000">
                <a:hlinkClick r:id="rId23"/>
              </a:rPr>
              <a:t>www.BCMath.ca</a:t>
            </a:r>
            <a:r>
              <a:rPr lang="en-US" sz="1000"/>
              <a:t> </a:t>
            </a:r>
          </a:p>
        </p:txBody>
      </p:sp>
      <p:sp>
        <p:nvSpPr>
          <p:cNvPr id="20" name="TextBox 19">
            <a:extLst>
              <a:ext uri="{FF2B5EF4-FFF2-40B4-BE49-F238E27FC236}">
                <a16:creationId xmlns:a16="http://schemas.microsoft.com/office/drawing/2014/main" id="{70AB6CA3-6415-4F70-B5A9-E6254CDCC431}"/>
              </a:ext>
            </a:extLst>
          </p:cNvPr>
          <p:cNvSpPr txBox="1"/>
          <p:nvPr/>
        </p:nvSpPr>
        <p:spPr>
          <a:xfrm>
            <a:off x="5289402" y="5744745"/>
            <a:ext cx="3204998" cy="769441"/>
          </a:xfrm>
          <a:prstGeom prst="rect">
            <a:avLst/>
          </a:prstGeom>
          <a:noFill/>
        </p:spPr>
        <p:txBody>
          <a:bodyPr wrap="square" rtlCol="0">
            <a:spAutoFit/>
          </a:bodyPr>
          <a:lstStyle/>
          <a:p>
            <a:r>
              <a:rPr lang="en-CA" sz="2200" dirty="0">
                <a:solidFill>
                  <a:srgbClr val="FF0000"/>
                </a:solidFill>
              </a:rPr>
              <a:t>Note: Make sure they are in the same units!!!</a:t>
            </a:r>
          </a:p>
        </p:txBody>
      </p:sp>
    </p:spTree>
    <p:extLst>
      <p:ext uri="{BB962C8B-B14F-4D97-AF65-F5344CB8AC3E}">
        <p14:creationId xmlns:p14="http://schemas.microsoft.com/office/powerpoint/2010/main" val="38106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out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79"/>
                                        </p:tgtEl>
                                        <p:attrNameLst>
                                          <p:attrName>style.visibility</p:attrName>
                                        </p:attrNameLst>
                                      </p:cBhvr>
                                      <p:to>
                                        <p:strVal val="visible"/>
                                      </p:to>
                                    </p:set>
                                    <p:animEffect transition="in" filter="fade">
                                      <p:cBhvr>
                                        <p:cTn id="42" dur="500"/>
                                        <p:tgtEl>
                                          <p:spTgt spid="307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42"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out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359E-2A36-41AD-AE12-7A4ACDB11E57}"/>
              </a:ext>
            </a:extLst>
          </p:cNvPr>
          <p:cNvSpPr>
            <a:spLocks noGrp="1"/>
          </p:cNvSpPr>
          <p:nvPr>
            <p:ph type="title"/>
          </p:nvPr>
        </p:nvSpPr>
        <p:spPr>
          <a:xfrm>
            <a:off x="457200" y="274638"/>
            <a:ext cx="7467600" cy="647382"/>
          </a:xfrm>
        </p:spPr>
        <p:txBody>
          <a:bodyPr/>
          <a:lstStyle/>
          <a:p>
            <a:r>
              <a:rPr lang="en-CA" dirty="0"/>
              <a:t>Converting KM, Meters, CM, MM</a:t>
            </a:r>
          </a:p>
        </p:txBody>
      </p:sp>
      <p:sp>
        <p:nvSpPr>
          <p:cNvPr id="3" name="Content Placeholder 2">
            <a:extLst>
              <a:ext uri="{FF2B5EF4-FFF2-40B4-BE49-F238E27FC236}">
                <a16:creationId xmlns:a16="http://schemas.microsoft.com/office/drawing/2014/main" id="{7962252F-0A01-4AFE-9FAE-AF14D91BA5AB}"/>
              </a:ext>
            </a:extLst>
          </p:cNvPr>
          <p:cNvSpPr>
            <a:spLocks noGrp="1"/>
          </p:cNvSpPr>
          <p:nvPr>
            <p:ph sz="quarter" idx="1"/>
          </p:nvPr>
        </p:nvSpPr>
        <p:spPr>
          <a:xfrm>
            <a:off x="72390" y="922020"/>
            <a:ext cx="8614410" cy="1242060"/>
          </a:xfrm>
        </p:spPr>
        <p:txBody>
          <a:bodyPr/>
          <a:lstStyle/>
          <a:p>
            <a:r>
              <a:rPr lang="en-CA" dirty="0"/>
              <a:t>Here’s a chart to show the equivalence in lengths of different units!</a:t>
            </a:r>
          </a:p>
        </p:txBody>
      </p:sp>
      <p:graphicFrame>
        <p:nvGraphicFramePr>
          <p:cNvPr id="4" name="Object 3">
            <a:extLst>
              <a:ext uri="{FF2B5EF4-FFF2-40B4-BE49-F238E27FC236}">
                <a16:creationId xmlns:a16="http://schemas.microsoft.com/office/drawing/2014/main" id="{D4AF7E85-1022-49DC-B6FD-9312E47E2FCF}"/>
              </a:ext>
            </a:extLst>
          </p:cNvPr>
          <p:cNvGraphicFramePr>
            <a:graphicFrameLocks noChangeAspect="1"/>
          </p:cNvGraphicFramePr>
          <p:nvPr>
            <p:extLst>
              <p:ext uri="{D42A27DB-BD31-4B8C-83A1-F6EECF244321}">
                <p14:modId xmlns:p14="http://schemas.microsoft.com/office/powerpoint/2010/main" val="131927051"/>
              </p:ext>
            </p:extLst>
          </p:nvPr>
        </p:nvGraphicFramePr>
        <p:xfrm>
          <a:off x="403702" y="1838324"/>
          <a:ext cx="1058068" cy="477837"/>
        </p:xfrm>
        <a:graphic>
          <a:graphicData uri="http://schemas.openxmlformats.org/presentationml/2006/ole">
            <mc:AlternateContent xmlns:mc="http://schemas.openxmlformats.org/markup-compatibility/2006">
              <mc:Choice xmlns:v="urn:schemas-microsoft-com:vml" Requires="v">
                <p:oleObj spid="_x0000_s6240" name="Equation" r:id="rId3" imgW="393480" imgH="177480" progId="Equation.DSMT4">
                  <p:embed/>
                </p:oleObj>
              </mc:Choice>
              <mc:Fallback>
                <p:oleObj name="Equation" r:id="rId3" imgW="393480" imgH="177480" progId="Equation.DSMT4">
                  <p:embed/>
                  <p:pic>
                    <p:nvPicPr>
                      <p:cNvPr id="0" name=""/>
                      <p:cNvPicPr/>
                      <p:nvPr/>
                    </p:nvPicPr>
                    <p:blipFill>
                      <a:blip r:embed="rId4"/>
                      <a:stretch>
                        <a:fillRect/>
                      </a:stretch>
                    </p:blipFill>
                    <p:spPr>
                      <a:xfrm>
                        <a:off x="403702" y="1838324"/>
                        <a:ext cx="1058068" cy="47783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967C8A3-EB49-426B-9DB5-8330C6C97D24}"/>
              </a:ext>
            </a:extLst>
          </p:cNvPr>
          <p:cNvGraphicFramePr>
            <a:graphicFrameLocks noChangeAspect="1"/>
          </p:cNvGraphicFramePr>
          <p:nvPr>
            <p:extLst>
              <p:ext uri="{D42A27DB-BD31-4B8C-83A1-F6EECF244321}">
                <p14:modId xmlns:p14="http://schemas.microsoft.com/office/powerpoint/2010/main" val="2804708722"/>
              </p:ext>
            </p:extLst>
          </p:nvPr>
        </p:nvGraphicFramePr>
        <p:xfrm>
          <a:off x="1454150" y="1853563"/>
          <a:ext cx="1195387" cy="477838"/>
        </p:xfrm>
        <a:graphic>
          <a:graphicData uri="http://schemas.openxmlformats.org/presentationml/2006/ole">
            <mc:AlternateContent xmlns:mc="http://schemas.openxmlformats.org/markup-compatibility/2006">
              <mc:Choice xmlns:v="urn:schemas-microsoft-com:vml" Requires="v">
                <p:oleObj spid="_x0000_s6241" name="Equation" r:id="rId5" imgW="444240" imgH="177480" progId="Equation.DSMT4">
                  <p:embed/>
                </p:oleObj>
              </mc:Choice>
              <mc:Fallback>
                <p:oleObj name="Equation" r:id="rId5" imgW="444240" imgH="177480" progId="Equation.DSMT4">
                  <p:embed/>
                  <p:pic>
                    <p:nvPicPr>
                      <p:cNvPr id="4" name="Object 3">
                        <a:extLst>
                          <a:ext uri="{FF2B5EF4-FFF2-40B4-BE49-F238E27FC236}">
                            <a16:creationId xmlns:a16="http://schemas.microsoft.com/office/drawing/2014/main" id="{D4AF7E85-1022-49DC-B6FD-9312E47E2FCF}"/>
                          </a:ext>
                        </a:extLst>
                      </p:cNvPr>
                      <p:cNvPicPr/>
                      <p:nvPr/>
                    </p:nvPicPr>
                    <p:blipFill>
                      <a:blip r:embed="rId6"/>
                      <a:stretch>
                        <a:fillRect/>
                      </a:stretch>
                    </p:blipFill>
                    <p:spPr>
                      <a:xfrm>
                        <a:off x="1454150" y="1853563"/>
                        <a:ext cx="1195387" cy="47783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B7C9B7B-B5B6-4351-8641-D348B23A3AC7}"/>
              </a:ext>
            </a:extLst>
          </p:cNvPr>
          <p:cNvGraphicFramePr>
            <a:graphicFrameLocks noChangeAspect="1"/>
          </p:cNvGraphicFramePr>
          <p:nvPr>
            <p:extLst>
              <p:ext uri="{D42A27DB-BD31-4B8C-83A1-F6EECF244321}">
                <p14:modId xmlns:p14="http://schemas.microsoft.com/office/powerpoint/2010/main" val="2476398492"/>
              </p:ext>
            </p:extLst>
          </p:nvPr>
        </p:nvGraphicFramePr>
        <p:xfrm>
          <a:off x="3255485" y="1850545"/>
          <a:ext cx="889000" cy="477837"/>
        </p:xfrm>
        <a:graphic>
          <a:graphicData uri="http://schemas.openxmlformats.org/presentationml/2006/ole">
            <mc:AlternateContent xmlns:mc="http://schemas.openxmlformats.org/markup-compatibility/2006">
              <mc:Choice xmlns:v="urn:schemas-microsoft-com:vml" Requires="v">
                <p:oleObj spid="_x0000_s6242" name="Equation" r:id="rId7" imgW="330120" imgH="177480" progId="Equation.DSMT4">
                  <p:embed/>
                </p:oleObj>
              </mc:Choice>
              <mc:Fallback>
                <p:oleObj name="Equation" r:id="rId7" imgW="330120" imgH="177480" progId="Equation.DSMT4">
                  <p:embed/>
                  <p:pic>
                    <p:nvPicPr>
                      <p:cNvPr id="5" name="Object 4">
                        <a:extLst>
                          <a:ext uri="{FF2B5EF4-FFF2-40B4-BE49-F238E27FC236}">
                            <a16:creationId xmlns:a16="http://schemas.microsoft.com/office/drawing/2014/main" id="{B967C8A3-EB49-426B-9DB5-8330C6C97D24}"/>
                          </a:ext>
                        </a:extLst>
                      </p:cNvPr>
                      <p:cNvPicPr/>
                      <p:nvPr/>
                    </p:nvPicPr>
                    <p:blipFill>
                      <a:blip r:embed="rId8"/>
                      <a:stretch>
                        <a:fillRect/>
                      </a:stretch>
                    </p:blipFill>
                    <p:spPr>
                      <a:xfrm>
                        <a:off x="3255485" y="1850545"/>
                        <a:ext cx="889000" cy="47783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51DDA23-1717-4237-A02A-B52A410F0AD7}"/>
              </a:ext>
            </a:extLst>
          </p:cNvPr>
          <p:cNvGraphicFramePr>
            <a:graphicFrameLocks noChangeAspect="1"/>
          </p:cNvGraphicFramePr>
          <p:nvPr>
            <p:extLst>
              <p:ext uri="{D42A27DB-BD31-4B8C-83A1-F6EECF244321}">
                <p14:modId xmlns:p14="http://schemas.microsoft.com/office/powerpoint/2010/main" val="2138500690"/>
              </p:ext>
            </p:extLst>
          </p:nvPr>
        </p:nvGraphicFramePr>
        <p:xfrm>
          <a:off x="4121625" y="1859748"/>
          <a:ext cx="1162050" cy="477838"/>
        </p:xfrm>
        <a:graphic>
          <a:graphicData uri="http://schemas.openxmlformats.org/presentationml/2006/ole">
            <mc:AlternateContent xmlns:mc="http://schemas.openxmlformats.org/markup-compatibility/2006">
              <mc:Choice xmlns:v="urn:schemas-microsoft-com:vml" Requires="v">
                <p:oleObj spid="_x0000_s6243" name="Equation" r:id="rId9" imgW="431640" imgH="177480" progId="Equation.DSMT4">
                  <p:embed/>
                </p:oleObj>
              </mc:Choice>
              <mc:Fallback>
                <p:oleObj name="Equation" r:id="rId9" imgW="431640" imgH="177480" progId="Equation.DSMT4">
                  <p:embed/>
                  <p:pic>
                    <p:nvPicPr>
                      <p:cNvPr id="6" name="Object 5">
                        <a:extLst>
                          <a:ext uri="{FF2B5EF4-FFF2-40B4-BE49-F238E27FC236}">
                            <a16:creationId xmlns:a16="http://schemas.microsoft.com/office/drawing/2014/main" id="{BB7C9B7B-B5B6-4351-8641-D348B23A3AC7}"/>
                          </a:ext>
                        </a:extLst>
                      </p:cNvPr>
                      <p:cNvPicPr/>
                      <p:nvPr/>
                    </p:nvPicPr>
                    <p:blipFill>
                      <a:blip r:embed="rId10"/>
                      <a:stretch>
                        <a:fillRect/>
                      </a:stretch>
                    </p:blipFill>
                    <p:spPr>
                      <a:xfrm>
                        <a:off x="4121625" y="1859748"/>
                        <a:ext cx="1162050" cy="4778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6013F88-B4C3-41A3-86FE-8ECB8DD6519C}"/>
              </a:ext>
            </a:extLst>
          </p:cNvPr>
          <p:cNvGraphicFramePr>
            <a:graphicFrameLocks noChangeAspect="1"/>
          </p:cNvGraphicFramePr>
          <p:nvPr>
            <p:extLst>
              <p:ext uri="{D42A27DB-BD31-4B8C-83A1-F6EECF244321}">
                <p14:modId xmlns:p14="http://schemas.microsoft.com/office/powerpoint/2010/main" val="2904017212"/>
              </p:ext>
            </p:extLst>
          </p:nvPr>
        </p:nvGraphicFramePr>
        <p:xfrm>
          <a:off x="5938200" y="1838323"/>
          <a:ext cx="1879600" cy="477837"/>
        </p:xfrm>
        <a:graphic>
          <a:graphicData uri="http://schemas.openxmlformats.org/presentationml/2006/ole">
            <mc:AlternateContent xmlns:mc="http://schemas.openxmlformats.org/markup-compatibility/2006">
              <mc:Choice xmlns:v="urn:schemas-microsoft-com:vml" Requires="v">
                <p:oleObj spid="_x0000_s6244" name="Equation" r:id="rId11" imgW="698400" imgH="177480" progId="Equation.DSMT4">
                  <p:embed/>
                </p:oleObj>
              </mc:Choice>
              <mc:Fallback>
                <p:oleObj name="Equation" r:id="rId11" imgW="698400" imgH="177480" progId="Equation.DSMT4">
                  <p:embed/>
                  <p:pic>
                    <p:nvPicPr>
                      <p:cNvPr id="7" name="Object 6">
                        <a:extLst>
                          <a:ext uri="{FF2B5EF4-FFF2-40B4-BE49-F238E27FC236}">
                            <a16:creationId xmlns:a16="http://schemas.microsoft.com/office/drawing/2014/main" id="{351DDA23-1717-4237-A02A-B52A410F0AD7}"/>
                          </a:ext>
                        </a:extLst>
                      </p:cNvPr>
                      <p:cNvPicPr/>
                      <p:nvPr/>
                    </p:nvPicPr>
                    <p:blipFill>
                      <a:blip r:embed="rId12"/>
                      <a:stretch>
                        <a:fillRect/>
                      </a:stretch>
                    </p:blipFill>
                    <p:spPr>
                      <a:xfrm>
                        <a:off x="5938200" y="1838323"/>
                        <a:ext cx="1879600" cy="47783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DB70097B-0A8B-4A8C-8DE8-77B534E71019}"/>
              </a:ext>
            </a:extLst>
          </p:cNvPr>
          <p:cNvGraphicFramePr>
            <a:graphicFrameLocks noChangeAspect="1"/>
          </p:cNvGraphicFramePr>
          <p:nvPr>
            <p:extLst>
              <p:ext uri="{D42A27DB-BD31-4B8C-83A1-F6EECF244321}">
                <p14:modId xmlns:p14="http://schemas.microsoft.com/office/powerpoint/2010/main" val="3059905874"/>
              </p:ext>
            </p:extLst>
          </p:nvPr>
        </p:nvGraphicFramePr>
        <p:xfrm>
          <a:off x="829946" y="2419032"/>
          <a:ext cx="2131636" cy="392430"/>
        </p:xfrm>
        <a:graphic>
          <a:graphicData uri="http://schemas.openxmlformats.org/presentationml/2006/ole">
            <mc:AlternateContent xmlns:mc="http://schemas.openxmlformats.org/markup-compatibility/2006">
              <mc:Choice xmlns:v="urn:schemas-microsoft-com:vml" Requires="v">
                <p:oleObj spid="_x0000_s6245" name="Equation" r:id="rId13" imgW="965160" imgH="177480" progId="Equation.DSMT4">
                  <p:embed/>
                </p:oleObj>
              </mc:Choice>
              <mc:Fallback>
                <p:oleObj name="Equation" r:id="rId13" imgW="965160" imgH="177480" progId="Equation.DSMT4">
                  <p:embed/>
                  <p:pic>
                    <p:nvPicPr>
                      <p:cNvPr id="5" name="Object 4">
                        <a:extLst>
                          <a:ext uri="{FF2B5EF4-FFF2-40B4-BE49-F238E27FC236}">
                            <a16:creationId xmlns:a16="http://schemas.microsoft.com/office/drawing/2014/main" id="{B967C8A3-EB49-426B-9DB5-8330C6C97D24}"/>
                          </a:ext>
                        </a:extLst>
                      </p:cNvPr>
                      <p:cNvPicPr/>
                      <p:nvPr/>
                    </p:nvPicPr>
                    <p:blipFill>
                      <a:blip r:embed="rId14"/>
                      <a:stretch>
                        <a:fillRect/>
                      </a:stretch>
                    </p:blipFill>
                    <p:spPr>
                      <a:xfrm>
                        <a:off x="829946" y="2419032"/>
                        <a:ext cx="2131636" cy="39243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4AFD7A5-27A1-4119-92BA-BA67D240B6BD}"/>
              </a:ext>
            </a:extLst>
          </p:cNvPr>
          <p:cNvGraphicFramePr>
            <a:graphicFrameLocks noChangeAspect="1"/>
          </p:cNvGraphicFramePr>
          <p:nvPr>
            <p:extLst>
              <p:ext uri="{D42A27DB-BD31-4B8C-83A1-F6EECF244321}">
                <p14:modId xmlns:p14="http://schemas.microsoft.com/office/powerpoint/2010/main" val="2217362591"/>
              </p:ext>
            </p:extLst>
          </p:nvPr>
        </p:nvGraphicFramePr>
        <p:xfrm>
          <a:off x="859156" y="2899093"/>
          <a:ext cx="1849438" cy="447675"/>
        </p:xfrm>
        <a:graphic>
          <a:graphicData uri="http://schemas.openxmlformats.org/presentationml/2006/ole">
            <mc:AlternateContent xmlns:mc="http://schemas.openxmlformats.org/markup-compatibility/2006">
              <mc:Choice xmlns:v="urn:schemas-microsoft-com:vml" Requires="v">
                <p:oleObj spid="_x0000_s6246" name="Equation" r:id="rId15" imgW="838080" imgH="203040" progId="Equation.DSMT4">
                  <p:embed/>
                </p:oleObj>
              </mc:Choice>
              <mc:Fallback>
                <p:oleObj name="Equation" r:id="rId15" imgW="838080" imgH="203040" progId="Equation.DSMT4">
                  <p:embed/>
                  <p:pic>
                    <p:nvPicPr>
                      <p:cNvPr id="9" name="Object 8">
                        <a:extLst>
                          <a:ext uri="{FF2B5EF4-FFF2-40B4-BE49-F238E27FC236}">
                            <a16:creationId xmlns:a16="http://schemas.microsoft.com/office/drawing/2014/main" id="{DB70097B-0A8B-4A8C-8DE8-77B534E71019}"/>
                          </a:ext>
                        </a:extLst>
                      </p:cNvPr>
                      <p:cNvPicPr/>
                      <p:nvPr/>
                    </p:nvPicPr>
                    <p:blipFill>
                      <a:blip r:embed="rId16"/>
                      <a:stretch>
                        <a:fillRect/>
                      </a:stretch>
                    </p:blipFill>
                    <p:spPr>
                      <a:xfrm>
                        <a:off x="859156" y="2899093"/>
                        <a:ext cx="1849438" cy="4476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4C9481C-AA45-4DF1-984B-62AF6A29D181}"/>
              </a:ext>
            </a:extLst>
          </p:cNvPr>
          <p:cNvGraphicFramePr>
            <a:graphicFrameLocks noChangeAspect="1"/>
          </p:cNvGraphicFramePr>
          <p:nvPr>
            <p:extLst>
              <p:ext uri="{D42A27DB-BD31-4B8C-83A1-F6EECF244321}">
                <p14:modId xmlns:p14="http://schemas.microsoft.com/office/powerpoint/2010/main" val="1159375972"/>
              </p:ext>
            </p:extLst>
          </p:nvPr>
        </p:nvGraphicFramePr>
        <p:xfrm>
          <a:off x="829946" y="3346768"/>
          <a:ext cx="2209860" cy="392431"/>
        </p:xfrm>
        <a:graphic>
          <a:graphicData uri="http://schemas.openxmlformats.org/presentationml/2006/ole">
            <mc:AlternateContent xmlns:mc="http://schemas.openxmlformats.org/markup-compatibility/2006">
              <mc:Choice xmlns:v="urn:schemas-microsoft-com:vml" Requires="v">
                <p:oleObj spid="_x0000_s6247" name="Equation" r:id="rId17" imgW="1143000" imgH="203040" progId="Equation.DSMT4">
                  <p:embed/>
                </p:oleObj>
              </mc:Choice>
              <mc:Fallback>
                <p:oleObj name="Equation" r:id="rId17" imgW="1143000" imgH="203040" progId="Equation.DSMT4">
                  <p:embed/>
                  <p:pic>
                    <p:nvPicPr>
                      <p:cNvPr id="10" name="Object 9">
                        <a:extLst>
                          <a:ext uri="{FF2B5EF4-FFF2-40B4-BE49-F238E27FC236}">
                            <a16:creationId xmlns:a16="http://schemas.microsoft.com/office/drawing/2014/main" id="{54AFD7A5-27A1-4119-92BA-BA67D240B6BD}"/>
                          </a:ext>
                        </a:extLst>
                      </p:cNvPr>
                      <p:cNvPicPr/>
                      <p:nvPr/>
                    </p:nvPicPr>
                    <p:blipFill>
                      <a:blip r:embed="rId18"/>
                      <a:stretch>
                        <a:fillRect/>
                      </a:stretch>
                    </p:blipFill>
                    <p:spPr>
                      <a:xfrm>
                        <a:off x="829946" y="3346768"/>
                        <a:ext cx="2209860" cy="392431"/>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D6C27E8-239C-4EAF-9B86-EEE58C951D40}"/>
              </a:ext>
            </a:extLst>
          </p:cNvPr>
          <p:cNvGraphicFramePr>
            <a:graphicFrameLocks noChangeAspect="1"/>
          </p:cNvGraphicFramePr>
          <p:nvPr>
            <p:extLst>
              <p:ext uri="{D42A27DB-BD31-4B8C-83A1-F6EECF244321}">
                <p14:modId xmlns:p14="http://schemas.microsoft.com/office/powerpoint/2010/main" val="1660051167"/>
              </p:ext>
            </p:extLst>
          </p:nvPr>
        </p:nvGraphicFramePr>
        <p:xfrm>
          <a:off x="813912" y="3761742"/>
          <a:ext cx="2103282" cy="425132"/>
        </p:xfrm>
        <a:graphic>
          <a:graphicData uri="http://schemas.openxmlformats.org/presentationml/2006/ole">
            <mc:AlternateContent xmlns:mc="http://schemas.openxmlformats.org/markup-compatibility/2006">
              <mc:Choice xmlns:v="urn:schemas-microsoft-com:vml" Requires="v">
                <p:oleObj spid="_x0000_s6248" name="Equation" r:id="rId19" imgW="1002960" imgH="203040" progId="Equation.DSMT4">
                  <p:embed/>
                </p:oleObj>
              </mc:Choice>
              <mc:Fallback>
                <p:oleObj name="Equation" r:id="rId19" imgW="1002960" imgH="203040" progId="Equation.DSMT4">
                  <p:embed/>
                  <p:pic>
                    <p:nvPicPr>
                      <p:cNvPr id="11" name="Object 10">
                        <a:extLst>
                          <a:ext uri="{FF2B5EF4-FFF2-40B4-BE49-F238E27FC236}">
                            <a16:creationId xmlns:a16="http://schemas.microsoft.com/office/drawing/2014/main" id="{34C9481C-AA45-4DF1-984B-62AF6A29D181}"/>
                          </a:ext>
                        </a:extLst>
                      </p:cNvPr>
                      <p:cNvPicPr/>
                      <p:nvPr/>
                    </p:nvPicPr>
                    <p:blipFill>
                      <a:blip r:embed="rId20"/>
                      <a:stretch>
                        <a:fillRect/>
                      </a:stretch>
                    </p:blipFill>
                    <p:spPr>
                      <a:xfrm>
                        <a:off x="813912" y="3761742"/>
                        <a:ext cx="2103282" cy="42513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E547C49D-C19B-4D43-99BA-79F7A0820BA0}"/>
              </a:ext>
            </a:extLst>
          </p:cNvPr>
          <p:cNvGraphicFramePr>
            <a:graphicFrameLocks noChangeAspect="1"/>
          </p:cNvGraphicFramePr>
          <p:nvPr>
            <p:extLst>
              <p:ext uri="{D42A27DB-BD31-4B8C-83A1-F6EECF244321}">
                <p14:modId xmlns:p14="http://schemas.microsoft.com/office/powerpoint/2010/main" val="456585398"/>
              </p:ext>
            </p:extLst>
          </p:nvPr>
        </p:nvGraphicFramePr>
        <p:xfrm>
          <a:off x="3762850" y="2399811"/>
          <a:ext cx="1879600" cy="392112"/>
        </p:xfrm>
        <a:graphic>
          <a:graphicData uri="http://schemas.openxmlformats.org/presentationml/2006/ole">
            <mc:AlternateContent xmlns:mc="http://schemas.openxmlformats.org/markup-compatibility/2006">
              <mc:Choice xmlns:v="urn:schemas-microsoft-com:vml" Requires="v">
                <p:oleObj spid="_x0000_s6249" name="Equation" r:id="rId21" imgW="850680" imgH="177480" progId="Equation.DSMT4">
                  <p:embed/>
                </p:oleObj>
              </mc:Choice>
              <mc:Fallback>
                <p:oleObj name="Equation" r:id="rId21" imgW="850680" imgH="177480" progId="Equation.DSMT4">
                  <p:embed/>
                  <p:pic>
                    <p:nvPicPr>
                      <p:cNvPr id="9" name="Object 8">
                        <a:extLst>
                          <a:ext uri="{FF2B5EF4-FFF2-40B4-BE49-F238E27FC236}">
                            <a16:creationId xmlns:a16="http://schemas.microsoft.com/office/drawing/2014/main" id="{DB70097B-0A8B-4A8C-8DE8-77B534E71019}"/>
                          </a:ext>
                        </a:extLst>
                      </p:cNvPr>
                      <p:cNvPicPr/>
                      <p:nvPr/>
                    </p:nvPicPr>
                    <p:blipFill>
                      <a:blip r:embed="rId22"/>
                      <a:stretch>
                        <a:fillRect/>
                      </a:stretch>
                    </p:blipFill>
                    <p:spPr>
                      <a:xfrm>
                        <a:off x="3762850" y="2399811"/>
                        <a:ext cx="1879600" cy="3921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0D0AFCE-8370-4E12-8189-E2B715EFB68F}"/>
              </a:ext>
            </a:extLst>
          </p:cNvPr>
          <p:cNvGraphicFramePr>
            <a:graphicFrameLocks noChangeAspect="1"/>
          </p:cNvGraphicFramePr>
          <p:nvPr>
            <p:extLst>
              <p:ext uri="{D42A27DB-BD31-4B8C-83A1-F6EECF244321}">
                <p14:modId xmlns:p14="http://schemas.microsoft.com/office/powerpoint/2010/main" val="791967432"/>
              </p:ext>
            </p:extLst>
          </p:nvPr>
        </p:nvGraphicFramePr>
        <p:xfrm>
          <a:off x="3747610" y="2854148"/>
          <a:ext cx="1485900" cy="392113"/>
        </p:xfrm>
        <a:graphic>
          <a:graphicData uri="http://schemas.openxmlformats.org/presentationml/2006/ole">
            <mc:AlternateContent xmlns:mc="http://schemas.openxmlformats.org/markup-compatibility/2006">
              <mc:Choice xmlns:v="urn:schemas-microsoft-com:vml" Requires="v">
                <p:oleObj spid="_x0000_s6250" name="Equation" r:id="rId23" imgW="672840" imgH="177480" progId="Equation.DSMT4">
                  <p:embed/>
                </p:oleObj>
              </mc:Choice>
              <mc:Fallback>
                <p:oleObj name="Equation" r:id="rId23" imgW="672840" imgH="177480" progId="Equation.DSMT4">
                  <p:embed/>
                  <p:pic>
                    <p:nvPicPr>
                      <p:cNvPr id="13" name="Object 12">
                        <a:extLst>
                          <a:ext uri="{FF2B5EF4-FFF2-40B4-BE49-F238E27FC236}">
                            <a16:creationId xmlns:a16="http://schemas.microsoft.com/office/drawing/2014/main" id="{E547C49D-C19B-4D43-99BA-79F7A0820BA0}"/>
                          </a:ext>
                        </a:extLst>
                      </p:cNvPr>
                      <p:cNvPicPr/>
                      <p:nvPr/>
                    </p:nvPicPr>
                    <p:blipFill>
                      <a:blip r:embed="rId24"/>
                      <a:stretch>
                        <a:fillRect/>
                      </a:stretch>
                    </p:blipFill>
                    <p:spPr>
                      <a:xfrm>
                        <a:off x="3747610" y="2854148"/>
                        <a:ext cx="1485900" cy="39211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5A9022F-9244-4C3F-B3ED-4EBB776F51D8}"/>
              </a:ext>
            </a:extLst>
          </p:cNvPr>
          <p:cNvGraphicFramePr>
            <a:graphicFrameLocks noChangeAspect="1"/>
          </p:cNvGraphicFramePr>
          <p:nvPr>
            <p:extLst>
              <p:ext uri="{D42A27DB-BD31-4B8C-83A1-F6EECF244321}">
                <p14:modId xmlns:p14="http://schemas.microsoft.com/office/powerpoint/2010/main" val="4215404840"/>
              </p:ext>
            </p:extLst>
          </p:nvPr>
        </p:nvGraphicFramePr>
        <p:xfrm>
          <a:off x="927100" y="4899025"/>
          <a:ext cx="855980" cy="665762"/>
        </p:xfrm>
        <a:graphic>
          <a:graphicData uri="http://schemas.openxmlformats.org/presentationml/2006/ole">
            <mc:AlternateContent xmlns:mc="http://schemas.openxmlformats.org/markup-compatibility/2006">
              <mc:Choice xmlns:v="urn:schemas-microsoft-com:vml" Requires="v">
                <p:oleObj spid="_x0000_s6251" name="Equation" r:id="rId25" imgW="228600" imgH="177480" progId="Equation.DSMT4">
                  <p:embed/>
                </p:oleObj>
              </mc:Choice>
              <mc:Fallback>
                <p:oleObj name="Equation" r:id="rId25" imgW="228600" imgH="177480" progId="Equation.DSMT4">
                  <p:embed/>
                  <p:pic>
                    <p:nvPicPr>
                      <p:cNvPr id="4" name="Object 3">
                        <a:extLst>
                          <a:ext uri="{FF2B5EF4-FFF2-40B4-BE49-F238E27FC236}">
                            <a16:creationId xmlns:a16="http://schemas.microsoft.com/office/drawing/2014/main" id="{D4AF7E85-1022-49DC-B6FD-9312E47E2FCF}"/>
                          </a:ext>
                        </a:extLst>
                      </p:cNvPr>
                      <p:cNvPicPr/>
                      <p:nvPr/>
                    </p:nvPicPr>
                    <p:blipFill>
                      <a:blip r:embed="rId26"/>
                      <a:stretch>
                        <a:fillRect/>
                      </a:stretch>
                    </p:blipFill>
                    <p:spPr>
                      <a:xfrm>
                        <a:off x="927100" y="4899025"/>
                        <a:ext cx="855980" cy="66576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B23ACD01-7051-4507-98E7-CB28A1DB3E05}"/>
              </a:ext>
            </a:extLst>
          </p:cNvPr>
          <p:cNvGraphicFramePr>
            <a:graphicFrameLocks noChangeAspect="1"/>
          </p:cNvGraphicFramePr>
          <p:nvPr>
            <p:extLst>
              <p:ext uri="{D42A27DB-BD31-4B8C-83A1-F6EECF244321}">
                <p14:modId xmlns:p14="http://schemas.microsoft.com/office/powerpoint/2010/main" val="1517334909"/>
              </p:ext>
            </p:extLst>
          </p:nvPr>
        </p:nvGraphicFramePr>
        <p:xfrm>
          <a:off x="2607631" y="5040912"/>
          <a:ext cx="619125" cy="523875"/>
        </p:xfrm>
        <a:graphic>
          <a:graphicData uri="http://schemas.openxmlformats.org/presentationml/2006/ole">
            <mc:AlternateContent xmlns:mc="http://schemas.openxmlformats.org/markup-compatibility/2006">
              <mc:Choice xmlns:v="urn:schemas-microsoft-com:vml" Requires="v">
                <p:oleObj spid="_x0000_s6252" name="Equation" r:id="rId27" imgW="164880" imgH="139680" progId="Equation.DSMT4">
                  <p:embed/>
                </p:oleObj>
              </mc:Choice>
              <mc:Fallback>
                <p:oleObj name="Equation" r:id="rId27" imgW="164880" imgH="139680" progId="Equation.DSMT4">
                  <p:embed/>
                  <p:pic>
                    <p:nvPicPr>
                      <p:cNvPr id="15" name="Object 14">
                        <a:extLst>
                          <a:ext uri="{FF2B5EF4-FFF2-40B4-BE49-F238E27FC236}">
                            <a16:creationId xmlns:a16="http://schemas.microsoft.com/office/drawing/2014/main" id="{65A9022F-9244-4C3F-B3ED-4EBB776F51D8}"/>
                          </a:ext>
                        </a:extLst>
                      </p:cNvPr>
                      <p:cNvPicPr/>
                      <p:nvPr/>
                    </p:nvPicPr>
                    <p:blipFill>
                      <a:blip r:embed="rId28"/>
                      <a:stretch>
                        <a:fillRect/>
                      </a:stretch>
                    </p:blipFill>
                    <p:spPr>
                      <a:xfrm>
                        <a:off x="2607631" y="5040912"/>
                        <a:ext cx="619125" cy="5238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068E8E4C-779A-42CB-9967-EBEF9A413275}"/>
              </a:ext>
            </a:extLst>
          </p:cNvPr>
          <p:cNvGraphicFramePr>
            <a:graphicFrameLocks noChangeAspect="1"/>
          </p:cNvGraphicFramePr>
          <p:nvPr>
            <p:extLst>
              <p:ext uri="{D42A27DB-BD31-4B8C-83A1-F6EECF244321}">
                <p14:modId xmlns:p14="http://schemas.microsoft.com/office/powerpoint/2010/main" val="1729967584"/>
              </p:ext>
            </p:extLst>
          </p:nvPr>
        </p:nvGraphicFramePr>
        <p:xfrm>
          <a:off x="4244658" y="5027613"/>
          <a:ext cx="857250" cy="523875"/>
        </p:xfrm>
        <a:graphic>
          <a:graphicData uri="http://schemas.openxmlformats.org/presentationml/2006/ole">
            <mc:AlternateContent xmlns:mc="http://schemas.openxmlformats.org/markup-compatibility/2006">
              <mc:Choice xmlns:v="urn:schemas-microsoft-com:vml" Requires="v">
                <p:oleObj spid="_x0000_s6253" name="Equation" r:id="rId29" imgW="228600" imgH="139680" progId="Equation.DSMT4">
                  <p:embed/>
                </p:oleObj>
              </mc:Choice>
              <mc:Fallback>
                <p:oleObj name="Equation" r:id="rId29" imgW="228600" imgH="139680" progId="Equation.DSMT4">
                  <p:embed/>
                  <p:pic>
                    <p:nvPicPr>
                      <p:cNvPr id="16" name="Object 15">
                        <a:extLst>
                          <a:ext uri="{FF2B5EF4-FFF2-40B4-BE49-F238E27FC236}">
                            <a16:creationId xmlns:a16="http://schemas.microsoft.com/office/drawing/2014/main" id="{B23ACD01-7051-4507-98E7-CB28A1DB3E05}"/>
                          </a:ext>
                        </a:extLst>
                      </p:cNvPr>
                      <p:cNvPicPr/>
                      <p:nvPr/>
                    </p:nvPicPr>
                    <p:blipFill>
                      <a:blip r:embed="rId30"/>
                      <a:stretch>
                        <a:fillRect/>
                      </a:stretch>
                    </p:blipFill>
                    <p:spPr>
                      <a:xfrm>
                        <a:off x="4244658" y="5027613"/>
                        <a:ext cx="857250" cy="5238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40624DAF-874C-4753-8DD0-C8225EF5E2E2}"/>
              </a:ext>
            </a:extLst>
          </p:cNvPr>
          <p:cNvGraphicFramePr>
            <a:graphicFrameLocks noChangeAspect="1"/>
          </p:cNvGraphicFramePr>
          <p:nvPr>
            <p:extLst>
              <p:ext uri="{D42A27DB-BD31-4B8C-83A1-F6EECF244321}">
                <p14:modId xmlns:p14="http://schemas.microsoft.com/office/powerpoint/2010/main" val="1121073500"/>
              </p:ext>
            </p:extLst>
          </p:nvPr>
        </p:nvGraphicFramePr>
        <p:xfrm>
          <a:off x="6022975" y="5014913"/>
          <a:ext cx="1000125" cy="523875"/>
        </p:xfrm>
        <a:graphic>
          <a:graphicData uri="http://schemas.openxmlformats.org/presentationml/2006/ole">
            <mc:AlternateContent xmlns:mc="http://schemas.openxmlformats.org/markup-compatibility/2006">
              <mc:Choice xmlns:v="urn:schemas-microsoft-com:vml" Requires="v">
                <p:oleObj spid="_x0000_s6254" name="Equation" r:id="rId31" imgW="266400" imgH="139680" progId="Equation.DSMT4">
                  <p:embed/>
                </p:oleObj>
              </mc:Choice>
              <mc:Fallback>
                <p:oleObj name="Equation" r:id="rId31" imgW="266400" imgH="139680" progId="Equation.DSMT4">
                  <p:embed/>
                  <p:pic>
                    <p:nvPicPr>
                      <p:cNvPr id="17" name="Object 16">
                        <a:extLst>
                          <a:ext uri="{FF2B5EF4-FFF2-40B4-BE49-F238E27FC236}">
                            <a16:creationId xmlns:a16="http://schemas.microsoft.com/office/drawing/2014/main" id="{068E8E4C-779A-42CB-9967-EBEF9A413275}"/>
                          </a:ext>
                        </a:extLst>
                      </p:cNvPr>
                      <p:cNvPicPr/>
                      <p:nvPr/>
                    </p:nvPicPr>
                    <p:blipFill>
                      <a:blip r:embed="rId32"/>
                      <a:stretch>
                        <a:fillRect/>
                      </a:stretch>
                    </p:blipFill>
                    <p:spPr>
                      <a:xfrm>
                        <a:off x="6022975" y="5014913"/>
                        <a:ext cx="1000125" cy="523875"/>
                      </a:xfrm>
                      <a:prstGeom prst="rect">
                        <a:avLst/>
                      </a:prstGeom>
                    </p:spPr>
                  </p:pic>
                </p:oleObj>
              </mc:Fallback>
            </mc:AlternateContent>
          </a:graphicData>
        </a:graphic>
      </p:graphicFrame>
      <p:sp>
        <p:nvSpPr>
          <p:cNvPr id="19" name="Freeform: Shape 18">
            <a:extLst>
              <a:ext uri="{FF2B5EF4-FFF2-40B4-BE49-F238E27FC236}">
                <a16:creationId xmlns:a16="http://schemas.microsoft.com/office/drawing/2014/main" id="{8F2D73A2-B43D-41EE-9448-6A90A8DDDD99}"/>
              </a:ext>
            </a:extLst>
          </p:cNvPr>
          <p:cNvSpPr/>
          <p:nvPr/>
        </p:nvSpPr>
        <p:spPr>
          <a:xfrm>
            <a:off x="1371600" y="4689478"/>
            <a:ext cx="1463040" cy="324481"/>
          </a:xfrm>
          <a:custGeom>
            <a:avLst/>
            <a:gdLst>
              <a:gd name="connsiteX0" fmla="*/ 0 w 1463040"/>
              <a:gd name="connsiteY0" fmla="*/ 556264 h 556264"/>
              <a:gd name="connsiteX1" fmla="*/ 586740 w 1463040"/>
              <a:gd name="connsiteY1" fmla="*/ 4 h 556264"/>
              <a:gd name="connsiteX2" fmla="*/ 1463040 w 1463040"/>
              <a:gd name="connsiteY2" fmla="*/ 548644 h 556264"/>
            </a:gdLst>
            <a:ahLst/>
            <a:cxnLst>
              <a:cxn ang="0">
                <a:pos x="connsiteX0" y="connsiteY0"/>
              </a:cxn>
              <a:cxn ang="0">
                <a:pos x="connsiteX1" y="connsiteY1"/>
              </a:cxn>
              <a:cxn ang="0">
                <a:pos x="connsiteX2" y="connsiteY2"/>
              </a:cxn>
            </a:cxnLst>
            <a:rect l="l" t="t" r="r" b="b"/>
            <a:pathLst>
              <a:path w="1463040" h="556264">
                <a:moveTo>
                  <a:pt x="0" y="556264"/>
                </a:moveTo>
                <a:cubicBezTo>
                  <a:pt x="171450" y="278769"/>
                  <a:pt x="342900" y="1274"/>
                  <a:pt x="586740" y="4"/>
                </a:cubicBezTo>
                <a:cubicBezTo>
                  <a:pt x="830580" y="-1266"/>
                  <a:pt x="1146810" y="273689"/>
                  <a:pt x="1463040" y="548644"/>
                </a:cubicBezTo>
              </a:path>
            </a:pathLst>
          </a:custGeom>
          <a:noFill/>
          <a:ln w="4127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20" name="Object 19">
            <a:extLst>
              <a:ext uri="{FF2B5EF4-FFF2-40B4-BE49-F238E27FC236}">
                <a16:creationId xmlns:a16="http://schemas.microsoft.com/office/drawing/2014/main" id="{CAAA93D1-338E-4FF2-9363-493E6C1872A2}"/>
              </a:ext>
            </a:extLst>
          </p:cNvPr>
          <p:cNvGraphicFramePr>
            <a:graphicFrameLocks noChangeAspect="1"/>
          </p:cNvGraphicFramePr>
          <p:nvPr>
            <p:extLst>
              <p:ext uri="{D42A27DB-BD31-4B8C-83A1-F6EECF244321}">
                <p14:modId xmlns:p14="http://schemas.microsoft.com/office/powerpoint/2010/main" val="1478625529"/>
              </p:ext>
            </p:extLst>
          </p:nvPr>
        </p:nvGraphicFramePr>
        <p:xfrm>
          <a:off x="1488854" y="4359293"/>
          <a:ext cx="892043" cy="367312"/>
        </p:xfrm>
        <a:graphic>
          <a:graphicData uri="http://schemas.openxmlformats.org/presentationml/2006/ole">
            <mc:AlternateContent xmlns:mc="http://schemas.openxmlformats.org/markup-compatibility/2006">
              <mc:Choice xmlns:v="urn:schemas-microsoft-com:vml" Requires="v">
                <p:oleObj spid="_x0000_s6255" name="Equation" r:id="rId33" imgW="431640" imgH="177480" progId="Equation.DSMT4">
                  <p:embed/>
                </p:oleObj>
              </mc:Choice>
              <mc:Fallback>
                <p:oleObj name="Equation" r:id="rId33" imgW="431640" imgH="177480" progId="Equation.DSMT4">
                  <p:embed/>
                  <p:pic>
                    <p:nvPicPr>
                      <p:cNvPr id="16" name="Object 15">
                        <a:extLst>
                          <a:ext uri="{FF2B5EF4-FFF2-40B4-BE49-F238E27FC236}">
                            <a16:creationId xmlns:a16="http://schemas.microsoft.com/office/drawing/2014/main" id="{B23ACD01-7051-4507-98E7-CB28A1DB3E05}"/>
                          </a:ext>
                        </a:extLst>
                      </p:cNvPr>
                      <p:cNvPicPr/>
                      <p:nvPr/>
                    </p:nvPicPr>
                    <p:blipFill>
                      <a:blip r:embed="rId34"/>
                      <a:stretch>
                        <a:fillRect/>
                      </a:stretch>
                    </p:blipFill>
                    <p:spPr>
                      <a:xfrm>
                        <a:off x="1488854" y="4359293"/>
                        <a:ext cx="892043" cy="367312"/>
                      </a:xfrm>
                      <a:prstGeom prst="rect">
                        <a:avLst/>
                      </a:prstGeom>
                    </p:spPr>
                  </p:pic>
                </p:oleObj>
              </mc:Fallback>
            </mc:AlternateContent>
          </a:graphicData>
        </a:graphic>
      </p:graphicFrame>
      <p:sp>
        <p:nvSpPr>
          <p:cNvPr id="21" name="Freeform: Shape 20">
            <a:extLst>
              <a:ext uri="{FF2B5EF4-FFF2-40B4-BE49-F238E27FC236}">
                <a16:creationId xmlns:a16="http://schemas.microsoft.com/office/drawing/2014/main" id="{173A0DB0-449C-47FB-AC5F-83AFF18BC654}"/>
              </a:ext>
            </a:extLst>
          </p:cNvPr>
          <p:cNvSpPr/>
          <p:nvPr/>
        </p:nvSpPr>
        <p:spPr>
          <a:xfrm>
            <a:off x="3081937" y="4702123"/>
            <a:ext cx="1463040" cy="324481"/>
          </a:xfrm>
          <a:custGeom>
            <a:avLst/>
            <a:gdLst>
              <a:gd name="connsiteX0" fmla="*/ 0 w 1463040"/>
              <a:gd name="connsiteY0" fmla="*/ 556264 h 556264"/>
              <a:gd name="connsiteX1" fmla="*/ 586740 w 1463040"/>
              <a:gd name="connsiteY1" fmla="*/ 4 h 556264"/>
              <a:gd name="connsiteX2" fmla="*/ 1463040 w 1463040"/>
              <a:gd name="connsiteY2" fmla="*/ 548644 h 556264"/>
            </a:gdLst>
            <a:ahLst/>
            <a:cxnLst>
              <a:cxn ang="0">
                <a:pos x="connsiteX0" y="connsiteY0"/>
              </a:cxn>
              <a:cxn ang="0">
                <a:pos x="connsiteX1" y="connsiteY1"/>
              </a:cxn>
              <a:cxn ang="0">
                <a:pos x="connsiteX2" y="connsiteY2"/>
              </a:cxn>
            </a:cxnLst>
            <a:rect l="l" t="t" r="r" b="b"/>
            <a:pathLst>
              <a:path w="1463040" h="556264">
                <a:moveTo>
                  <a:pt x="0" y="556264"/>
                </a:moveTo>
                <a:cubicBezTo>
                  <a:pt x="171450" y="278769"/>
                  <a:pt x="342900" y="1274"/>
                  <a:pt x="586740" y="4"/>
                </a:cubicBezTo>
                <a:cubicBezTo>
                  <a:pt x="830580" y="-1266"/>
                  <a:pt x="1146810" y="273689"/>
                  <a:pt x="1463040" y="548644"/>
                </a:cubicBezTo>
              </a:path>
            </a:pathLst>
          </a:custGeom>
          <a:noFill/>
          <a:ln w="4127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22" name="Object 21">
            <a:extLst>
              <a:ext uri="{FF2B5EF4-FFF2-40B4-BE49-F238E27FC236}">
                <a16:creationId xmlns:a16="http://schemas.microsoft.com/office/drawing/2014/main" id="{20A999BA-7283-40F7-B11C-7F27012DEE61}"/>
              </a:ext>
            </a:extLst>
          </p:cNvPr>
          <p:cNvGraphicFramePr>
            <a:graphicFrameLocks noChangeAspect="1"/>
          </p:cNvGraphicFramePr>
          <p:nvPr>
            <p:extLst>
              <p:ext uri="{D42A27DB-BD31-4B8C-83A1-F6EECF244321}">
                <p14:modId xmlns:p14="http://schemas.microsoft.com/office/powerpoint/2010/main" val="759720549"/>
              </p:ext>
            </p:extLst>
          </p:nvPr>
        </p:nvGraphicFramePr>
        <p:xfrm>
          <a:off x="3276600" y="4371975"/>
          <a:ext cx="735013" cy="366713"/>
        </p:xfrm>
        <a:graphic>
          <a:graphicData uri="http://schemas.openxmlformats.org/presentationml/2006/ole">
            <mc:AlternateContent xmlns:mc="http://schemas.openxmlformats.org/markup-compatibility/2006">
              <mc:Choice xmlns:v="urn:schemas-microsoft-com:vml" Requires="v">
                <p:oleObj spid="_x0000_s6256" name="Equation" r:id="rId35" imgW="355320" imgH="177480" progId="Equation.DSMT4">
                  <p:embed/>
                </p:oleObj>
              </mc:Choice>
              <mc:Fallback>
                <p:oleObj name="Equation" r:id="rId35" imgW="355320" imgH="177480" progId="Equation.DSMT4">
                  <p:embed/>
                  <p:pic>
                    <p:nvPicPr>
                      <p:cNvPr id="20" name="Object 19">
                        <a:extLst>
                          <a:ext uri="{FF2B5EF4-FFF2-40B4-BE49-F238E27FC236}">
                            <a16:creationId xmlns:a16="http://schemas.microsoft.com/office/drawing/2014/main" id="{CAAA93D1-338E-4FF2-9363-493E6C1872A2}"/>
                          </a:ext>
                        </a:extLst>
                      </p:cNvPr>
                      <p:cNvPicPr/>
                      <p:nvPr/>
                    </p:nvPicPr>
                    <p:blipFill>
                      <a:blip r:embed="rId36"/>
                      <a:stretch>
                        <a:fillRect/>
                      </a:stretch>
                    </p:blipFill>
                    <p:spPr>
                      <a:xfrm>
                        <a:off x="3276600" y="4371975"/>
                        <a:ext cx="735013" cy="366713"/>
                      </a:xfrm>
                      <a:prstGeom prst="rect">
                        <a:avLst/>
                      </a:prstGeom>
                    </p:spPr>
                  </p:pic>
                </p:oleObj>
              </mc:Fallback>
            </mc:AlternateContent>
          </a:graphicData>
        </a:graphic>
      </p:graphicFrame>
      <p:sp>
        <p:nvSpPr>
          <p:cNvPr id="23" name="Freeform: Shape 22">
            <a:extLst>
              <a:ext uri="{FF2B5EF4-FFF2-40B4-BE49-F238E27FC236}">
                <a16:creationId xmlns:a16="http://schemas.microsoft.com/office/drawing/2014/main" id="{928218D2-8F45-4717-A089-7D8FE12953D1}"/>
              </a:ext>
            </a:extLst>
          </p:cNvPr>
          <p:cNvSpPr/>
          <p:nvPr/>
        </p:nvSpPr>
        <p:spPr>
          <a:xfrm>
            <a:off x="4935514" y="4702123"/>
            <a:ext cx="1463040" cy="324481"/>
          </a:xfrm>
          <a:custGeom>
            <a:avLst/>
            <a:gdLst>
              <a:gd name="connsiteX0" fmla="*/ 0 w 1463040"/>
              <a:gd name="connsiteY0" fmla="*/ 556264 h 556264"/>
              <a:gd name="connsiteX1" fmla="*/ 586740 w 1463040"/>
              <a:gd name="connsiteY1" fmla="*/ 4 h 556264"/>
              <a:gd name="connsiteX2" fmla="*/ 1463040 w 1463040"/>
              <a:gd name="connsiteY2" fmla="*/ 548644 h 556264"/>
            </a:gdLst>
            <a:ahLst/>
            <a:cxnLst>
              <a:cxn ang="0">
                <a:pos x="connsiteX0" y="connsiteY0"/>
              </a:cxn>
              <a:cxn ang="0">
                <a:pos x="connsiteX1" y="connsiteY1"/>
              </a:cxn>
              <a:cxn ang="0">
                <a:pos x="connsiteX2" y="connsiteY2"/>
              </a:cxn>
            </a:cxnLst>
            <a:rect l="l" t="t" r="r" b="b"/>
            <a:pathLst>
              <a:path w="1463040" h="556264">
                <a:moveTo>
                  <a:pt x="0" y="556264"/>
                </a:moveTo>
                <a:cubicBezTo>
                  <a:pt x="171450" y="278769"/>
                  <a:pt x="342900" y="1274"/>
                  <a:pt x="586740" y="4"/>
                </a:cubicBezTo>
                <a:cubicBezTo>
                  <a:pt x="830580" y="-1266"/>
                  <a:pt x="1146810" y="273689"/>
                  <a:pt x="1463040" y="548644"/>
                </a:cubicBezTo>
              </a:path>
            </a:pathLst>
          </a:custGeom>
          <a:noFill/>
          <a:ln w="4127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24" name="Object 23">
            <a:extLst>
              <a:ext uri="{FF2B5EF4-FFF2-40B4-BE49-F238E27FC236}">
                <a16:creationId xmlns:a16="http://schemas.microsoft.com/office/drawing/2014/main" id="{84E156BD-DF88-47E9-815D-C071FD7BE138}"/>
              </a:ext>
            </a:extLst>
          </p:cNvPr>
          <p:cNvGraphicFramePr>
            <a:graphicFrameLocks noChangeAspect="1"/>
          </p:cNvGraphicFramePr>
          <p:nvPr>
            <p:extLst>
              <p:ext uri="{D42A27DB-BD31-4B8C-83A1-F6EECF244321}">
                <p14:modId xmlns:p14="http://schemas.microsoft.com/office/powerpoint/2010/main" val="1846517667"/>
              </p:ext>
            </p:extLst>
          </p:nvPr>
        </p:nvGraphicFramePr>
        <p:xfrm>
          <a:off x="5278755" y="4371975"/>
          <a:ext cx="576263" cy="366713"/>
        </p:xfrm>
        <a:graphic>
          <a:graphicData uri="http://schemas.openxmlformats.org/presentationml/2006/ole">
            <mc:AlternateContent xmlns:mc="http://schemas.openxmlformats.org/markup-compatibility/2006">
              <mc:Choice xmlns:v="urn:schemas-microsoft-com:vml" Requires="v">
                <p:oleObj spid="_x0000_s6257" name="Equation" r:id="rId37" imgW="279360" imgH="177480" progId="Equation.DSMT4">
                  <p:embed/>
                </p:oleObj>
              </mc:Choice>
              <mc:Fallback>
                <p:oleObj name="Equation" r:id="rId37" imgW="279360" imgH="177480" progId="Equation.DSMT4">
                  <p:embed/>
                  <p:pic>
                    <p:nvPicPr>
                      <p:cNvPr id="22" name="Object 21">
                        <a:extLst>
                          <a:ext uri="{FF2B5EF4-FFF2-40B4-BE49-F238E27FC236}">
                            <a16:creationId xmlns:a16="http://schemas.microsoft.com/office/drawing/2014/main" id="{20A999BA-7283-40F7-B11C-7F27012DEE61}"/>
                          </a:ext>
                        </a:extLst>
                      </p:cNvPr>
                      <p:cNvPicPr/>
                      <p:nvPr/>
                    </p:nvPicPr>
                    <p:blipFill>
                      <a:blip r:embed="rId38"/>
                      <a:stretch>
                        <a:fillRect/>
                      </a:stretch>
                    </p:blipFill>
                    <p:spPr>
                      <a:xfrm>
                        <a:off x="5278755" y="4371975"/>
                        <a:ext cx="576263" cy="366713"/>
                      </a:xfrm>
                      <a:prstGeom prst="rect">
                        <a:avLst/>
                      </a:prstGeom>
                    </p:spPr>
                  </p:pic>
                </p:oleObj>
              </mc:Fallback>
            </mc:AlternateContent>
          </a:graphicData>
        </a:graphic>
      </p:graphicFrame>
      <p:sp>
        <p:nvSpPr>
          <p:cNvPr id="25" name="Freeform: Shape 24">
            <a:extLst>
              <a:ext uri="{FF2B5EF4-FFF2-40B4-BE49-F238E27FC236}">
                <a16:creationId xmlns:a16="http://schemas.microsoft.com/office/drawing/2014/main" id="{9076202C-DB8B-4E3B-90FC-4FA2CD4AF9FC}"/>
              </a:ext>
            </a:extLst>
          </p:cNvPr>
          <p:cNvSpPr/>
          <p:nvPr/>
        </p:nvSpPr>
        <p:spPr>
          <a:xfrm flipH="1" flipV="1">
            <a:off x="4810759" y="5526687"/>
            <a:ext cx="1512253" cy="259080"/>
          </a:xfrm>
          <a:custGeom>
            <a:avLst/>
            <a:gdLst>
              <a:gd name="connsiteX0" fmla="*/ 0 w 1463040"/>
              <a:gd name="connsiteY0" fmla="*/ 556264 h 556264"/>
              <a:gd name="connsiteX1" fmla="*/ 586740 w 1463040"/>
              <a:gd name="connsiteY1" fmla="*/ 4 h 556264"/>
              <a:gd name="connsiteX2" fmla="*/ 1463040 w 1463040"/>
              <a:gd name="connsiteY2" fmla="*/ 548644 h 556264"/>
            </a:gdLst>
            <a:ahLst/>
            <a:cxnLst>
              <a:cxn ang="0">
                <a:pos x="connsiteX0" y="connsiteY0"/>
              </a:cxn>
              <a:cxn ang="0">
                <a:pos x="connsiteX1" y="connsiteY1"/>
              </a:cxn>
              <a:cxn ang="0">
                <a:pos x="connsiteX2" y="connsiteY2"/>
              </a:cxn>
            </a:cxnLst>
            <a:rect l="l" t="t" r="r" b="b"/>
            <a:pathLst>
              <a:path w="1463040" h="556264">
                <a:moveTo>
                  <a:pt x="0" y="556264"/>
                </a:moveTo>
                <a:cubicBezTo>
                  <a:pt x="171450" y="278769"/>
                  <a:pt x="342900" y="1274"/>
                  <a:pt x="586740" y="4"/>
                </a:cubicBezTo>
                <a:cubicBezTo>
                  <a:pt x="830580" y="-1266"/>
                  <a:pt x="1146810" y="273689"/>
                  <a:pt x="1463040" y="548644"/>
                </a:cubicBezTo>
              </a:path>
            </a:pathLst>
          </a:custGeom>
          <a:noFill/>
          <a:ln w="4127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26" name="Object 25">
            <a:extLst>
              <a:ext uri="{FF2B5EF4-FFF2-40B4-BE49-F238E27FC236}">
                <a16:creationId xmlns:a16="http://schemas.microsoft.com/office/drawing/2014/main" id="{3D2DEE0E-576B-43EE-811B-9A87A9749188}"/>
              </a:ext>
            </a:extLst>
          </p:cNvPr>
          <p:cNvGraphicFramePr>
            <a:graphicFrameLocks noChangeAspect="1"/>
          </p:cNvGraphicFramePr>
          <p:nvPr>
            <p:extLst>
              <p:ext uri="{D42A27DB-BD31-4B8C-83A1-F6EECF244321}">
                <p14:modId xmlns:p14="http://schemas.microsoft.com/office/powerpoint/2010/main" val="2297950158"/>
              </p:ext>
            </p:extLst>
          </p:nvPr>
        </p:nvGraphicFramePr>
        <p:xfrm>
          <a:off x="5385752" y="5818116"/>
          <a:ext cx="576263" cy="366713"/>
        </p:xfrm>
        <a:graphic>
          <a:graphicData uri="http://schemas.openxmlformats.org/presentationml/2006/ole">
            <mc:AlternateContent xmlns:mc="http://schemas.openxmlformats.org/markup-compatibility/2006">
              <mc:Choice xmlns:v="urn:schemas-microsoft-com:vml" Requires="v">
                <p:oleObj spid="_x0000_s6258" name="Equation" r:id="rId39" imgW="279360" imgH="177480" progId="Equation.DSMT4">
                  <p:embed/>
                </p:oleObj>
              </mc:Choice>
              <mc:Fallback>
                <p:oleObj name="Equation" r:id="rId39" imgW="279360" imgH="177480" progId="Equation.DSMT4">
                  <p:embed/>
                  <p:pic>
                    <p:nvPicPr>
                      <p:cNvPr id="24" name="Object 23">
                        <a:extLst>
                          <a:ext uri="{FF2B5EF4-FFF2-40B4-BE49-F238E27FC236}">
                            <a16:creationId xmlns:a16="http://schemas.microsoft.com/office/drawing/2014/main" id="{84E156BD-DF88-47E9-815D-C071FD7BE138}"/>
                          </a:ext>
                        </a:extLst>
                      </p:cNvPr>
                      <p:cNvPicPr/>
                      <p:nvPr/>
                    </p:nvPicPr>
                    <p:blipFill>
                      <a:blip r:embed="rId40"/>
                      <a:stretch>
                        <a:fillRect/>
                      </a:stretch>
                    </p:blipFill>
                    <p:spPr>
                      <a:xfrm>
                        <a:off x="5385752" y="5818116"/>
                        <a:ext cx="576263" cy="366713"/>
                      </a:xfrm>
                      <a:prstGeom prst="rect">
                        <a:avLst/>
                      </a:prstGeom>
                    </p:spPr>
                  </p:pic>
                </p:oleObj>
              </mc:Fallback>
            </mc:AlternateContent>
          </a:graphicData>
        </a:graphic>
      </p:graphicFrame>
      <p:sp>
        <p:nvSpPr>
          <p:cNvPr id="27" name="Freeform: Shape 26">
            <a:extLst>
              <a:ext uri="{FF2B5EF4-FFF2-40B4-BE49-F238E27FC236}">
                <a16:creationId xmlns:a16="http://schemas.microsoft.com/office/drawing/2014/main" id="{3894B375-2A79-464E-AAE2-E245227B97D8}"/>
              </a:ext>
            </a:extLst>
          </p:cNvPr>
          <p:cNvSpPr/>
          <p:nvPr/>
        </p:nvSpPr>
        <p:spPr>
          <a:xfrm flipH="1" flipV="1">
            <a:off x="2970369" y="5589213"/>
            <a:ext cx="1512253" cy="259080"/>
          </a:xfrm>
          <a:custGeom>
            <a:avLst/>
            <a:gdLst>
              <a:gd name="connsiteX0" fmla="*/ 0 w 1463040"/>
              <a:gd name="connsiteY0" fmla="*/ 556264 h 556264"/>
              <a:gd name="connsiteX1" fmla="*/ 586740 w 1463040"/>
              <a:gd name="connsiteY1" fmla="*/ 4 h 556264"/>
              <a:gd name="connsiteX2" fmla="*/ 1463040 w 1463040"/>
              <a:gd name="connsiteY2" fmla="*/ 548644 h 556264"/>
            </a:gdLst>
            <a:ahLst/>
            <a:cxnLst>
              <a:cxn ang="0">
                <a:pos x="connsiteX0" y="connsiteY0"/>
              </a:cxn>
              <a:cxn ang="0">
                <a:pos x="connsiteX1" y="connsiteY1"/>
              </a:cxn>
              <a:cxn ang="0">
                <a:pos x="connsiteX2" y="connsiteY2"/>
              </a:cxn>
            </a:cxnLst>
            <a:rect l="l" t="t" r="r" b="b"/>
            <a:pathLst>
              <a:path w="1463040" h="556264">
                <a:moveTo>
                  <a:pt x="0" y="556264"/>
                </a:moveTo>
                <a:cubicBezTo>
                  <a:pt x="171450" y="278769"/>
                  <a:pt x="342900" y="1274"/>
                  <a:pt x="586740" y="4"/>
                </a:cubicBezTo>
                <a:cubicBezTo>
                  <a:pt x="830580" y="-1266"/>
                  <a:pt x="1146810" y="273689"/>
                  <a:pt x="1463040" y="548644"/>
                </a:cubicBezTo>
              </a:path>
            </a:pathLst>
          </a:custGeom>
          <a:noFill/>
          <a:ln w="4127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28" name="Object 27">
            <a:extLst>
              <a:ext uri="{FF2B5EF4-FFF2-40B4-BE49-F238E27FC236}">
                <a16:creationId xmlns:a16="http://schemas.microsoft.com/office/drawing/2014/main" id="{C21E2576-B003-4AAE-BF42-138F82007DC2}"/>
              </a:ext>
            </a:extLst>
          </p:cNvPr>
          <p:cNvGraphicFramePr>
            <a:graphicFrameLocks noChangeAspect="1"/>
          </p:cNvGraphicFramePr>
          <p:nvPr>
            <p:extLst>
              <p:ext uri="{D42A27DB-BD31-4B8C-83A1-F6EECF244321}">
                <p14:modId xmlns:p14="http://schemas.microsoft.com/office/powerpoint/2010/main" val="2394493176"/>
              </p:ext>
            </p:extLst>
          </p:nvPr>
        </p:nvGraphicFramePr>
        <p:xfrm>
          <a:off x="3467100" y="5880100"/>
          <a:ext cx="733425" cy="366713"/>
        </p:xfrm>
        <a:graphic>
          <a:graphicData uri="http://schemas.openxmlformats.org/presentationml/2006/ole">
            <mc:AlternateContent xmlns:mc="http://schemas.openxmlformats.org/markup-compatibility/2006">
              <mc:Choice xmlns:v="urn:schemas-microsoft-com:vml" Requires="v">
                <p:oleObj spid="_x0000_s6259" name="Equation" r:id="rId41" imgW="355320" imgH="177480" progId="Equation.DSMT4">
                  <p:embed/>
                </p:oleObj>
              </mc:Choice>
              <mc:Fallback>
                <p:oleObj name="Equation" r:id="rId41" imgW="355320" imgH="177480" progId="Equation.DSMT4">
                  <p:embed/>
                  <p:pic>
                    <p:nvPicPr>
                      <p:cNvPr id="26" name="Object 25">
                        <a:extLst>
                          <a:ext uri="{FF2B5EF4-FFF2-40B4-BE49-F238E27FC236}">
                            <a16:creationId xmlns:a16="http://schemas.microsoft.com/office/drawing/2014/main" id="{3D2DEE0E-576B-43EE-811B-9A87A9749188}"/>
                          </a:ext>
                        </a:extLst>
                      </p:cNvPr>
                      <p:cNvPicPr/>
                      <p:nvPr/>
                    </p:nvPicPr>
                    <p:blipFill>
                      <a:blip r:embed="rId42"/>
                      <a:stretch>
                        <a:fillRect/>
                      </a:stretch>
                    </p:blipFill>
                    <p:spPr>
                      <a:xfrm>
                        <a:off x="3467100" y="5880100"/>
                        <a:ext cx="733425" cy="366713"/>
                      </a:xfrm>
                      <a:prstGeom prst="rect">
                        <a:avLst/>
                      </a:prstGeom>
                    </p:spPr>
                  </p:pic>
                </p:oleObj>
              </mc:Fallback>
            </mc:AlternateContent>
          </a:graphicData>
        </a:graphic>
      </p:graphicFrame>
      <p:sp>
        <p:nvSpPr>
          <p:cNvPr id="29" name="Freeform: Shape 28">
            <a:extLst>
              <a:ext uri="{FF2B5EF4-FFF2-40B4-BE49-F238E27FC236}">
                <a16:creationId xmlns:a16="http://schemas.microsoft.com/office/drawing/2014/main" id="{E6C51555-229D-416C-825D-96BB0A9FBD84}"/>
              </a:ext>
            </a:extLst>
          </p:cNvPr>
          <p:cNvSpPr/>
          <p:nvPr/>
        </p:nvSpPr>
        <p:spPr>
          <a:xfrm flipH="1" flipV="1">
            <a:off x="1286506" y="5579095"/>
            <a:ext cx="1512253" cy="259080"/>
          </a:xfrm>
          <a:custGeom>
            <a:avLst/>
            <a:gdLst>
              <a:gd name="connsiteX0" fmla="*/ 0 w 1463040"/>
              <a:gd name="connsiteY0" fmla="*/ 556264 h 556264"/>
              <a:gd name="connsiteX1" fmla="*/ 586740 w 1463040"/>
              <a:gd name="connsiteY1" fmla="*/ 4 h 556264"/>
              <a:gd name="connsiteX2" fmla="*/ 1463040 w 1463040"/>
              <a:gd name="connsiteY2" fmla="*/ 548644 h 556264"/>
            </a:gdLst>
            <a:ahLst/>
            <a:cxnLst>
              <a:cxn ang="0">
                <a:pos x="connsiteX0" y="connsiteY0"/>
              </a:cxn>
              <a:cxn ang="0">
                <a:pos x="connsiteX1" y="connsiteY1"/>
              </a:cxn>
              <a:cxn ang="0">
                <a:pos x="connsiteX2" y="connsiteY2"/>
              </a:cxn>
            </a:cxnLst>
            <a:rect l="l" t="t" r="r" b="b"/>
            <a:pathLst>
              <a:path w="1463040" h="556264">
                <a:moveTo>
                  <a:pt x="0" y="556264"/>
                </a:moveTo>
                <a:cubicBezTo>
                  <a:pt x="171450" y="278769"/>
                  <a:pt x="342900" y="1274"/>
                  <a:pt x="586740" y="4"/>
                </a:cubicBezTo>
                <a:cubicBezTo>
                  <a:pt x="830580" y="-1266"/>
                  <a:pt x="1146810" y="273689"/>
                  <a:pt x="1463040" y="548644"/>
                </a:cubicBezTo>
              </a:path>
            </a:pathLst>
          </a:custGeom>
          <a:noFill/>
          <a:ln w="4127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30" name="Object 29">
            <a:extLst>
              <a:ext uri="{FF2B5EF4-FFF2-40B4-BE49-F238E27FC236}">
                <a16:creationId xmlns:a16="http://schemas.microsoft.com/office/drawing/2014/main" id="{1BC5FE24-162B-4A63-B3B0-52FE1370A4C8}"/>
              </a:ext>
            </a:extLst>
          </p:cNvPr>
          <p:cNvGraphicFramePr>
            <a:graphicFrameLocks noChangeAspect="1"/>
          </p:cNvGraphicFramePr>
          <p:nvPr>
            <p:extLst>
              <p:ext uri="{D42A27DB-BD31-4B8C-83A1-F6EECF244321}">
                <p14:modId xmlns:p14="http://schemas.microsoft.com/office/powerpoint/2010/main" val="2517495602"/>
              </p:ext>
            </p:extLst>
          </p:nvPr>
        </p:nvGraphicFramePr>
        <p:xfrm>
          <a:off x="1682115" y="5870575"/>
          <a:ext cx="890588" cy="366713"/>
        </p:xfrm>
        <a:graphic>
          <a:graphicData uri="http://schemas.openxmlformats.org/presentationml/2006/ole">
            <mc:AlternateContent xmlns:mc="http://schemas.openxmlformats.org/markup-compatibility/2006">
              <mc:Choice xmlns:v="urn:schemas-microsoft-com:vml" Requires="v">
                <p:oleObj spid="_x0000_s6260" name="Equation" r:id="rId43" imgW="431640" imgH="177480" progId="Equation.DSMT4">
                  <p:embed/>
                </p:oleObj>
              </mc:Choice>
              <mc:Fallback>
                <p:oleObj name="Equation" r:id="rId43" imgW="431640" imgH="177480" progId="Equation.DSMT4">
                  <p:embed/>
                  <p:pic>
                    <p:nvPicPr>
                      <p:cNvPr id="28" name="Object 27">
                        <a:extLst>
                          <a:ext uri="{FF2B5EF4-FFF2-40B4-BE49-F238E27FC236}">
                            <a16:creationId xmlns:a16="http://schemas.microsoft.com/office/drawing/2014/main" id="{C21E2576-B003-4AAE-BF42-138F82007DC2}"/>
                          </a:ext>
                        </a:extLst>
                      </p:cNvPr>
                      <p:cNvPicPr/>
                      <p:nvPr/>
                    </p:nvPicPr>
                    <p:blipFill>
                      <a:blip r:embed="rId44"/>
                      <a:stretch>
                        <a:fillRect/>
                      </a:stretch>
                    </p:blipFill>
                    <p:spPr>
                      <a:xfrm>
                        <a:off x="1682115" y="5870575"/>
                        <a:ext cx="890588" cy="366713"/>
                      </a:xfrm>
                      <a:prstGeom prst="rect">
                        <a:avLst/>
                      </a:prstGeom>
                    </p:spPr>
                  </p:pic>
                </p:oleObj>
              </mc:Fallback>
            </mc:AlternateContent>
          </a:graphicData>
        </a:graphic>
      </p:graphicFrame>
    </p:spTree>
    <p:extLst>
      <p:ext uri="{BB962C8B-B14F-4D97-AF65-F5344CB8AC3E}">
        <p14:creationId xmlns:p14="http://schemas.microsoft.com/office/powerpoint/2010/main" val="419537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0"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10"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left)">
                                      <p:cBhvr>
                                        <p:cTn id="84" dur="500"/>
                                        <p:tgtEl>
                                          <p:spTgt spid="21"/>
                                        </p:tgtEl>
                                      </p:cBhvr>
                                    </p:animEffect>
                                  </p:childTnLst>
                                </p:cTn>
                              </p:par>
                              <p:par>
                                <p:cTn id="85" presetID="10" presetClass="entr" presetSubtype="0"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left)">
                                      <p:cBhvr>
                                        <p:cTn id="92" dur="500"/>
                                        <p:tgtEl>
                                          <p:spTgt spid="23"/>
                                        </p:tgtEl>
                                      </p:cBhvr>
                                    </p:animEffect>
                                  </p:childTnLst>
                                </p:cTn>
                              </p:par>
                              <p:par>
                                <p:cTn id="93" presetID="10" presetClass="entr" presetSubtype="0" fill="hold" nodeType="with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wipe(left)">
                                      <p:cBhvr>
                                        <p:cTn id="100" dur="500"/>
                                        <p:tgtEl>
                                          <p:spTgt spid="25"/>
                                        </p:tgtEl>
                                      </p:cBhvr>
                                    </p:animEffect>
                                  </p:childTnLst>
                                </p:cTn>
                              </p:par>
                              <p:par>
                                <p:cTn id="101" presetID="10" presetClass="entr" presetSubtype="0" fill="hold" nodeType="with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500"/>
                                        <p:tgtEl>
                                          <p:spTgt spid="26"/>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wipe(left)">
                                      <p:cBhvr>
                                        <p:cTn id="108" dur="500"/>
                                        <p:tgtEl>
                                          <p:spTgt spid="27"/>
                                        </p:tgtEl>
                                      </p:cBhvr>
                                    </p:animEffect>
                                  </p:childTnLst>
                                </p:cTn>
                              </p:par>
                              <p:par>
                                <p:cTn id="109" presetID="10" presetClass="entr" presetSubtype="0" fill="hold" nodeType="with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fade">
                                      <p:cBhvr>
                                        <p:cTn id="111" dur="500"/>
                                        <p:tgtEl>
                                          <p:spTgt spid="28"/>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wipe(left)">
                                      <p:cBhvr>
                                        <p:cTn id="116" dur="500"/>
                                        <p:tgtEl>
                                          <p:spTgt spid="29"/>
                                        </p:tgtEl>
                                      </p:cBhvr>
                                    </p:animEffect>
                                  </p:childTnLst>
                                </p:cTn>
                              </p:par>
                              <p:par>
                                <p:cTn id="117" presetID="10" presetClass="entr" presetSubtype="0" fill="hold" nodeType="with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fade">
                                      <p:cBhvr>
                                        <p:cTn id="1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P spid="27"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389A1-5B67-4156-81DF-85164A50559A}"/>
              </a:ext>
            </a:extLst>
          </p:cNvPr>
          <p:cNvSpPr>
            <a:spLocks noGrp="1"/>
          </p:cNvSpPr>
          <p:nvPr>
            <p:ph type="title"/>
          </p:nvPr>
        </p:nvSpPr>
        <p:spPr>
          <a:xfrm>
            <a:off x="160020" y="274638"/>
            <a:ext cx="8671560" cy="487362"/>
          </a:xfrm>
        </p:spPr>
        <p:txBody>
          <a:bodyPr>
            <a:normAutofit/>
          </a:bodyPr>
          <a:lstStyle/>
          <a:p>
            <a:r>
              <a:rPr lang="en-CA" sz="2400" dirty="0"/>
              <a:t>Practice: Convert the length to the units desired</a:t>
            </a:r>
          </a:p>
        </p:txBody>
      </p:sp>
      <p:sp>
        <p:nvSpPr>
          <p:cNvPr id="3" name="Content Placeholder 2">
            <a:extLst>
              <a:ext uri="{FF2B5EF4-FFF2-40B4-BE49-F238E27FC236}">
                <a16:creationId xmlns:a16="http://schemas.microsoft.com/office/drawing/2014/main" id="{B272D6EA-F5E9-4D97-A1F9-99CE3E37E2C9}"/>
              </a:ext>
            </a:extLst>
          </p:cNvPr>
          <p:cNvSpPr>
            <a:spLocks noGrp="1"/>
          </p:cNvSpPr>
          <p:nvPr>
            <p:ph sz="quarter" idx="1"/>
          </p:nvPr>
        </p:nvSpPr>
        <p:spPr>
          <a:xfrm>
            <a:off x="160020" y="952500"/>
            <a:ext cx="4739640" cy="548640"/>
          </a:xfrm>
        </p:spPr>
        <p:txBody>
          <a:bodyPr/>
          <a:lstStyle/>
          <a:p>
            <a:pPr marL="0" indent="0">
              <a:buNone/>
            </a:pPr>
            <a:r>
              <a:rPr lang="en-CA" dirty="0" err="1"/>
              <a:t>i</a:t>
            </a:r>
            <a:r>
              <a:rPr lang="en-CA" dirty="0"/>
              <a:t>) 35km = _________  meters</a:t>
            </a:r>
          </a:p>
        </p:txBody>
      </p:sp>
      <p:sp>
        <p:nvSpPr>
          <p:cNvPr id="4" name="Content Placeholder 2">
            <a:extLst>
              <a:ext uri="{FF2B5EF4-FFF2-40B4-BE49-F238E27FC236}">
                <a16:creationId xmlns:a16="http://schemas.microsoft.com/office/drawing/2014/main" id="{708B1223-FB85-4FAC-B181-2353733D427F}"/>
              </a:ext>
            </a:extLst>
          </p:cNvPr>
          <p:cNvSpPr txBox="1">
            <a:spLocks/>
          </p:cNvSpPr>
          <p:nvPr/>
        </p:nvSpPr>
        <p:spPr>
          <a:xfrm>
            <a:off x="160020" y="1668780"/>
            <a:ext cx="4739640" cy="54864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CA" dirty="0"/>
              <a:t>ii) 15km = _________  cm</a:t>
            </a:r>
          </a:p>
        </p:txBody>
      </p:sp>
      <p:sp>
        <p:nvSpPr>
          <p:cNvPr id="5" name="Content Placeholder 2">
            <a:extLst>
              <a:ext uri="{FF2B5EF4-FFF2-40B4-BE49-F238E27FC236}">
                <a16:creationId xmlns:a16="http://schemas.microsoft.com/office/drawing/2014/main" id="{E254B9A3-0719-4993-8771-88E851095504}"/>
              </a:ext>
            </a:extLst>
          </p:cNvPr>
          <p:cNvSpPr txBox="1">
            <a:spLocks/>
          </p:cNvSpPr>
          <p:nvPr/>
        </p:nvSpPr>
        <p:spPr>
          <a:xfrm>
            <a:off x="160020" y="2385060"/>
            <a:ext cx="4739640" cy="54864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CA" dirty="0"/>
              <a:t>iii) 201m = _________  mm</a:t>
            </a:r>
          </a:p>
        </p:txBody>
      </p:sp>
      <p:sp>
        <p:nvSpPr>
          <p:cNvPr id="6" name="Content Placeholder 2">
            <a:extLst>
              <a:ext uri="{FF2B5EF4-FFF2-40B4-BE49-F238E27FC236}">
                <a16:creationId xmlns:a16="http://schemas.microsoft.com/office/drawing/2014/main" id="{408B1E00-F26C-45E6-BE0A-7BCA54988664}"/>
              </a:ext>
            </a:extLst>
          </p:cNvPr>
          <p:cNvSpPr txBox="1">
            <a:spLocks/>
          </p:cNvSpPr>
          <p:nvPr/>
        </p:nvSpPr>
        <p:spPr>
          <a:xfrm>
            <a:off x="160020" y="3101340"/>
            <a:ext cx="4739640" cy="54864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CA" dirty="0"/>
              <a:t>iv) 910cm = _________  meters</a:t>
            </a:r>
          </a:p>
        </p:txBody>
      </p:sp>
      <p:sp>
        <p:nvSpPr>
          <p:cNvPr id="7" name="Content Placeholder 2">
            <a:extLst>
              <a:ext uri="{FF2B5EF4-FFF2-40B4-BE49-F238E27FC236}">
                <a16:creationId xmlns:a16="http://schemas.microsoft.com/office/drawing/2014/main" id="{DBA185F8-2419-4FA3-A7D2-78D521102AB6}"/>
              </a:ext>
            </a:extLst>
          </p:cNvPr>
          <p:cNvSpPr txBox="1">
            <a:spLocks/>
          </p:cNvSpPr>
          <p:nvPr/>
        </p:nvSpPr>
        <p:spPr>
          <a:xfrm>
            <a:off x="160020" y="3817620"/>
            <a:ext cx="4739640" cy="54864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CA" dirty="0"/>
              <a:t>v) 65,000cm = _________  km</a:t>
            </a:r>
          </a:p>
        </p:txBody>
      </p:sp>
      <p:sp>
        <p:nvSpPr>
          <p:cNvPr id="8" name="Content Placeholder 2">
            <a:extLst>
              <a:ext uri="{FF2B5EF4-FFF2-40B4-BE49-F238E27FC236}">
                <a16:creationId xmlns:a16="http://schemas.microsoft.com/office/drawing/2014/main" id="{774E2A78-87FA-45F1-B499-C94FD63744B3}"/>
              </a:ext>
            </a:extLst>
          </p:cNvPr>
          <p:cNvSpPr txBox="1">
            <a:spLocks/>
          </p:cNvSpPr>
          <p:nvPr/>
        </p:nvSpPr>
        <p:spPr>
          <a:xfrm>
            <a:off x="160020" y="4533900"/>
            <a:ext cx="5219700" cy="54864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CA" dirty="0"/>
              <a:t>vi) 870,000mm = _________  meters</a:t>
            </a:r>
          </a:p>
        </p:txBody>
      </p:sp>
      <p:sp>
        <p:nvSpPr>
          <p:cNvPr id="9" name="Content Placeholder 2">
            <a:extLst>
              <a:ext uri="{FF2B5EF4-FFF2-40B4-BE49-F238E27FC236}">
                <a16:creationId xmlns:a16="http://schemas.microsoft.com/office/drawing/2014/main" id="{0B4E21FC-BDB3-4E66-A4C5-060AD7C32976}"/>
              </a:ext>
            </a:extLst>
          </p:cNvPr>
          <p:cNvSpPr txBox="1">
            <a:spLocks/>
          </p:cNvSpPr>
          <p:nvPr/>
        </p:nvSpPr>
        <p:spPr>
          <a:xfrm>
            <a:off x="160020" y="5250180"/>
            <a:ext cx="4739640" cy="54864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CA" dirty="0"/>
              <a:t>vii) 55m = _________  km</a:t>
            </a:r>
          </a:p>
        </p:txBody>
      </p:sp>
      <p:sp>
        <p:nvSpPr>
          <p:cNvPr id="10" name="Content Placeholder 2">
            <a:extLst>
              <a:ext uri="{FF2B5EF4-FFF2-40B4-BE49-F238E27FC236}">
                <a16:creationId xmlns:a16="http://schemas.microsoft.com/office/drawing/2014/main" id="{75E0BFF0-EECB-4A0A-81C3-8A22ACFCEB7F}"/>
              </a:ext>
            </a:extLst>
          </p:cNvPr>
          <p:cNvSpPr txBox="1">
            <a:spLocks/>
          </p:cNvSpPr>
          <p:nvPr/>
        </p:nvSpPr>
        <p:spPr>
          <a:xfrm>
            <a:off x="160020" y="5966460"/>
            <a:ext cx="4739640" cy="54864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CA" dirty="0"/>
              <a:t>viii) 18km = _________  mm</a:t>
            </a:r>
          </a:p>
        </p:txBody>
      </p:sp>
      <p:sp>
        <p:nvSpPr>
          <p:cNvPr id="11" name="TextBox 10">
            <a:extLst>
              <a:ext uri="{FF2B5EF4-FFF2-40B4-BE49-F238E27FC236}">
                <a16:creationId xmlns:a16="http://schemas.microsoft.com/office/drawing/2014/main" id="{CF3292C3-E0A5-42E8-A66E-1E0DF436E5F9}"/>
              </a:ext>
            </a:extLst>
          </p:cNvPr>
          <p:cNvSpPr txBox="1"/>
          <p:nvPr/>
        </p:nvSpPr>
        <p:spPr>
          <a:xfrm>
            <a:off x="4495800" y="5189220"/>
            <a:ext cx="3854598" cy="1107996"/>
          </a:xfrm>
          <a:prstGeom prst="rect">
            <a:avLst/>
          </a:prstGeom>
          <a:noFill/>
        </p:spPr>
        <p:txBody>
          <a:bodyPr wrap="square" rtlCol="0">
            <a:spAutoFit/>
          </a:bodyPr>
          <a:lstStyle/>
          <a:p>
            <a:r>
              <a:rPr lang="en-CA" sz="2200" dirty="0">
                <a:solidFill>
                  <a:srgbClr val="FF0000"/>
                </a:solidFill>
              </a:rPr>
              <a:t>To find the scaled factor of a scaled objects, they must have the same units first!!</a:t>
            </a:r>
          </a:p>
        </p:txBody>
      </p:sp>
    </p:spTree>
    <p:extLst>
      <p:ext uri="{BB962C8B-B14F-4D97-AF65-F5344CB8AC3E}">
        <p14:creationId xmlns:p14="http://schemas.microsoft.com/office/powerpoint/2010/main" val="382503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9036496" cy="432048"/>
          </a:xfrm>
        </p:spPr>
        <p:txBody>
          <a:bodyPr>
            <a:normAutofit fontScale="90000"/>
          </a:bodyPr>
          <a:lstStyle/>
          <a:p>
            <a:r>
              <a:rPr lang="en-CA" sz="2300" dirty="0"/>
              <a:t>Ex# Find the scaled factor for each of the following: </a:t>
            </a: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6854" y="574358"/>
            <a:ext cx="3024336" cy="248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656" y="574358"/>
            <a:ext cx="1728192" cy="17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698" y="4317152"/>
            <a:ext cx="3097943" cy="2376263"/>
          </a:xfrm>
          <a:prstGeom prst="rect">
            <a:avLst/>
          </a:prstGeom>
        </p:spPr>
      </p:pic>
      <p:sp>
        <p:nvSpPr>
          <p:cNvPr id="5" name="TextBox 4"/>
          <p:cNvSpPr txBox="1"/>
          <p:nvPr/>
        </p:nvSpPr>
        <p:spPr>
          <a:xfrm>
            <a:off x="5698196" y="4567648"/>
            <a:ext cx="2949846" cy="1754326"/>
          </a:xfrm>
          <a:prstGeom prst="rect">
            <a:avLst/>
          </a:prstGeom>
          <a:noFill/>
        </p:spPr>
        <p:txBody>
          <a:bodyPr wrap="none" rtlCol="0">
            <a:spAutoFit/>
          </a:bodyPr>
          <a:lstStyle/>
          <a:p>
            <a:r>
              <a:rPr lang="en-CA" dirty="0">
                <a:solidFill>
                  <a:srgbClr val="FF0000"/>
                </a:solidFill>
                <a:effectLst/>
              </a:rPr>
              <a:t>The body of a house </a:t>
            </a:r>
            <a:br>
              <a:rPr lang="en-CA" dirty="0">
                <a:solidFill>
                  <a:srgbClr val="FF0000"/>
                </a:solidFill>
                <a:effectLst/>
              </a:rPr>
            </a:br>
            <a:r>
              <a:rPr lang="en-CA" dirty="0">
                <a:solidFill>
                  <a:srgbClr val="FF0000"/>
                </a:solidFill>
                <a:effectLst/>
              </a:rPr>
              <a:t>dust mite is just visible</a:t>
            </a:r>
            <a:br>
              <a:rPr lang="en-CA" dirty="0">
                <a:solidFill>
                  <a:srgbClr val="FF0000"/>
                </a:solidFill>
                <a:effectLst/>
              </a:rPr>
            </a:br>
            <a:r>
              <a:rPr lang="en-CA" dirty="0">
                <a:solidFill>
                  <a:srgbClr val="FF0000"/>
                </a:solidFill>
                <a:effectLst/>
              </a:rPr>
              <a:t> against a dark back-</a:t>
            </a:r>
            <a:br>
              <a:rPr lang="en-CA" dirty="0">
                <a:solidFill>
                  <a:srgbClr val="FF0000"/>
                </a:solidFill>
                <a:effectLst/>
              </a:rPr>
            </a:br>
            <a:r>
              <a:rPr lang="en-CA" dirty="0">
                <a:solidFill>
                  <a:srgbClr val="FF0000"/>
                </a:solidFill>
                <a:effectLst/>
              </a:rPr>
              <a:t>ground in normal light. </a:t>
            </a:r>
            <a:br>
              <a:rPr lang="en-CA" dirty="0">
                <a:solidFill>
                  <a:srgbClr val="FF0000"/>
                </a:solidFill>
                <a:effectLst/>
              </a:rPr>
            </a:br>
            <a:r>
              <a:rPr lang="en-CA" dirty="0">
                <a:solidFill>
                  <a:srgbClr val="FF0000"/>
                </a:solidFill>
                <a:effectLst/>
              </a:rPr>
              <a:t>A typical house dust mite</a:t>
            </a:r>
            <a:br>
              <a:rPr lang="en-CA" dirty="0">
                <a:solidFill>
                  <a:srgbClr val="FF0000"/>
                </a:solidFill>
                <a:effectLst/>
              </a:rPr>
            </a:br>
            <a:r>
              <a:rPr lang="en-CA" dirty="0">
                <a:solidFill>
                  <a:srgbClr val="FF0000"/>
                </a:solidFill>
                <a:effectLst/>
              </a:rPr>
              <a:t> measures 0.4 millimetres</a:t>
            </a:r>
            <a:endParaRPr lang="en-CA" dirty="0">
              <a:solidFill>
                <a:srgbClr val="FF0000"/>
              </a:solidFill>
            </a:endParaRPr>
          </a:p>
        </p:txBody>
      </p:sp>
      <p:sp>
        <p:nvSpPr>
          <p:cNvPr id="8"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sz="1000"/>
              <a:t>© Copyright all rights reserved to Homework depot: </a:t>
            </a:r>
            <a:r>
              <a:rPr lang="en-US" sz="1000">
                <a:hlinkClick r:id="rId7"/>
              </a:rPr>
              <a:t>www.BCMath.ca</a:t>
            </a:r>
            <a:r>
              <a:rPr lang="en-US" sz="1000"/>
              <a:t> </a:t>
            </a:r>
          </a:p>
        </p:txBody>
      </p:sp>
      <p:cxnSp>
        <p:nvCxnSpPr>
          <p:cNvPr id="9" name="Straight Arrow Connector 8">
            <a:extLst>
              <a:ext uri="{FF2B5EF4-FFF2-40B4-BE49-F238E27FC236}">
                <a16:creationId xmlns:a16="http://schemas.microsoft.com/office/drawing/2014/main" id="{50CB89F7-0879-4530-9B1C-62C4676A3872}"/>
              </a:ext>
            </a:extLst>
          </p:cNvPr>
          <p:cNvCxnSpPr>
            <a:cxnSpLocks/>
          </p:cNvCxnSpPr>
          <p:nvPr/>
        </p:nvCxnSpPr>
        <p:spPr>
          <a:xfrm flipH="1">
            <a:off x="427896" y="2479888"/>
            <a:ext cx="792872"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0" name="Object 9">
            <a:extLst>
              <a:ext uri="{FF2B5EF4-FFF2-40B4-BE49-F238E27FC236}">
                <a16:creationId xmlns:a16="http://schemas.microsoft.com/office/drawing/2014/main" id="{534CD20C-2F8F-44DA-8788-020ED4D94A1D}"/>
              </a:ext>
            </a:extLst>
          </p:cNvPr>
          <p:cNvGraphicFramePr>
            <a:graphicFrameLocks noChangeAspect="1"/>
          </p:cNvGraphicFramePr>
          <p:nvPr>
            <p:extLst>
              <p:ext uri="{D42A27DB-BD31-4B8C-83A1-F6EECF244321}">
                <p14:modId xmlns:p14="http://schemas.microsoft.com/office/powerpoint/2010/main" val="1855063603"/>
              </p:ext>
            </p:extLst>
          </p:nvPr>
        </p:nvGraphicFramePr>
        <p:xfrm>
          <a:off x="469526" y="2427117"/>
          <a:ext cx="709612" cy="431800"/>
        </p:xfrm>
        <a:graphic>
          <a:graphicData uri="http://schemas.openxmlformats.org/presentationml/2006/ole">
            <mc:AlternateContent xmlns:mc="http://schemas.openxmlformats.org/markup-compatibility/2006">
              <mc:Choice xmlns:v="urn:schemas-microsoft-com:vml" Requires="v">
                <p:oleObj spid="_x0000_s7182" name="Equation" r:id="rId8" imgW="291960" imgH="177480" progId="Equation.DSMT4">
                  <p:embed/>
                </p:oleObj>
              </mc:Choice>
              <mc:Fallback>
                <p:oleObj name="Equation" r:id="rId8" imgW="291960" imgH="177480" progId="Equation.DSMT4">
                  <p:embed/>
                  <p:pic>
                    <p:nvPicPr>
                      <p:cNvPr id="9" name="Object 8"/>
                      <p:cNvPicPr>
                        <a:picLocks noChangeAspect="1" noChangeArrowheads="1"/>
                      </p:cNvPicPr>
                      <p:nvPr/>
                    </p:nvPicPr>
                    <p:blipFill>
                      <a:blip r:embed="rId9"/>
                      <a:srcRect/>
                      <a:stretch>
                        <a:fillRect/>
                      </a:stretch>
                    </p:blipFill>
                    <p:spPr bwMode="auto">
                      <a:xfrm>
                        <a:off x="469526" y="2427117"/>
                        <a:ext cx="709612"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Arrow Connector 11">
            <a:extLst>
              <a:ext uri="{FF2B5EF4-FFF2-40B4-BE49-F238E27FC236}">
                <a16:creationId xmlns:a16="http://schemas.microsoft.com/office/drawing/2014/main" id="{B77607E4-05E5-494D-BF56-11B81D811B22}"/>
              </a:ext>
            </a:extLst>
          </p:cNvPr>
          <p:cNvCxnSpPr>
            <a:cxnSpLocks/>
          </p:cNvCxnSpPr>
          <p:nvPr/>
        </p:nvCxnSpPr>
        <p:spPr>
          <a:xfrm flipH="1">
            <a:off x="3049176" y="3181753"/>
            <a:ext cx="792872"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3" name="Object 12">
            <a:extLst>
              <a:ext uri="{FF2B5EF4-FFF2-40B4-BE49-F238E27FC236}">
                <a16:creationId xmlns:a16="http://schemas.microsoft.com/office/drawing/2014/main" id="{8BC2CFD4-3F13-4D1A-A2C2-2B0DB94EBA94}"/>
              </a:ext>
            </a:extLst>
          </p:cNvPr>
          <p:cNvGraphicFramePr>
            <a:graphicFrameLocks noChangeAspect="1"/>
          </p:cNvGraphicFramePr>
          <p:nvPr>
            <p:extLst>
              <p:ext uri="{D42A27DB-BD31-4B8C-83A1-F6EECF244321}">
                <p14:modId xmlns:p14="http://schemas.microsoft.com/office/powerpoint/2010/main" val="79558285"/>
              </p:ext>
            </p:extLst>
          </p:nvPr>
        </p:nvGraphicFramePr>
        <p:xfrm>
          <a:off x="3220720" y="3365500"/>
          <a:ext cx="831850" cy="431800"/>
        </p:xfrm>
        <a:graphic>
          <a:graphicData uri="http://schemas.openxmlformats.org/presentationml/2006/ole">
            <mc:AlternateContent xmlns:mc="http://schemas.openxmlformats.org/markup-compatibility/2006">
              <mc:Choice xmlns:v="urn:schemas-microsoft-com:vml" Requires="v">
                <p:oleObj spid="_x0000_s7183" name="Equation" r:id="rId10" imgW="342720" imgH="177480" progId="Equation.DSMT4">
                  <p:embed/>
                </p:oleObj>
              </mc:Choice>
              <mc:Fallback>
                <p:oleObj name="Equation" r:id="rId10" imgW="342720" imgH="177480" progId="Equation.DSMT4">
                  <p:embed/>
                  <p:pic>
                    <p:nvPicPr>
                      <p:cNvPr id="10" name="Object 9">
                        <a:extLst>
                          <a:ext uri="{FF2B5EF4-FFF2-40B4-BE49-F238E27FC236}">
                            <a16:creationId xmlns:a16="http://schemas.microsoft.com/office/drawing/2014/main" id="{534CD20C-2F8F-44DA-8788-020ED4D94A1D}"/>
                          </a:ext>
                        </a:extLst>
                      </p:cNvPr>
                      <p:cNvPicPr>
                        <a:picLocks noChangeAspect="1" noChangeArrowheads="1"/>
                      </p:cNvPicPr>
                      <p:nvPr/>
                    </p:nvPicPr>
                    <p:blipFill>
                      <a:blip r:embed="rId11"/>
                      <a:srcRect/>
                      <a:stretch>
                        <a:fillRect/>
                      </a:stretch>
                    </p:blipFill>
                    <p:spPr bwMode="auto">
                      <a:xfrm>
                        <a:off x="3220720" y="3365500"/>
                        <a:ext cx="83185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6">
            <a:extLst>
              <a:ext uri="{FF2B5EF4-FFF2-40B4-BE49-F238E27FC236}">
                <a16:creationId xmlns:a16="http://schemas.microsoft.com/office/drawing/2014/main" id="{CD6AA344-FB36-41D0-A60C-0F612F6264D8}"/>
              </a:ext>
            </a:extLst>
          </p:cNvPr>
          <p:cNvPicPr>
            <a:picLocks noChangeAspect="1"/>
          </p:cNvPicPr>
          <p:nvPr/>
        </p:nvPicPr>
        <p:blipFill>
          <a:blip r:embed="rId12"/>
          <a:stretch>
            <a:fillRect/>
          </a:stretch>
        </p:blipFill>
        <p:spPr>
          <a:xfrm>
            <a:off x="3375660" y="5111541"/>
            <a:ext cx="2065020" cy="1607274"/>
          </a:xfrm>
          <a:prstGeom prst="rect">
            <a:avLst/>
          </a:prstGeom>
        </p:spPr>
      </p:pic>
      <p:cxnSp>
        <p:nvCxnSpPr>
          <p:cNvPr id="15" name="Straight Arrow Connector 14">
            <a:extLst>
              <a:ext uri="{FF2B5EF4-FFF2-40B4-BE49-F238E27FC236}">
                <a16:creationId xmlns:a16="http://schemas.microsoft.com/office/drawing/2014/main" id="{FE8FFD79-457A-48E2-91E4-9C6F97C87B69}"/>
              </a:ext>
            </a:extLst>
          </p:cNvPr>
          <p:cNvCxnSpPr>
            <a:cxnSpLocks/>
          </p:cNvCxnSpPr>
          <p:nvPr/>
        </p:nvCxnSpPr>
        <p:spPr>
          <a:xfrm flipH="1">
            <a:off x="515806" y="4083461"/>
            <a:ext cx="2440754"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6" name="Object 15">
            <a:extLst>
              <a:ext uri="{FF2B5EF4-FFF2-40B4-BE49-F238E27FC236}">
                <a16:creationId xmlns:a16="http://schemas.microsoft.com/office/drawing/2014/main" id="{9DF75AD4-957B-4550-9B7C-FE3627E44294}"/>
              </a:ext>
            </a:extLst>
          </p:cNvPr>
          <p:cNvGraphicFramePr>
            <a:graphicFrameLocks noChangeAspect="1"/>
          </p:cNvGraphicFramePr>
          <p:nvPr>
            <p:extLst>
              <p:ext uri="{D42A27DB-BD31-4B8C-83A1-F6EECF244321}">
                <p14:modId xmlns:p14="http://schemas.microsoft.com/office/powerpoint/2010/main" val="2367197010"/>
              </p:ext>
            </p:extLst>
          </p:nvPr>
        </p:nvGraphicFramePr>
        <p:xfrm>
          <a:off x="910994" y="3708846"/>
          <a:ext cx="1295400" cy="431800"/>
        </p:xfrm>
        <a:graphic>
          <a:graphicData uri="http://schemas.openxmlformats.org/presentationml/2006/ole">
            <mc:AlternateContent xmlns:mc="http://schemas.openxmlformats.org/markup-compatibility/2006">
              <mc:Choice xmlns:v="urn:schemas-microsoft-com:vml" Requires="v">
                <p:oleObj spid="_x0000_s7184" name="Equation" r:id="rId13" imgW="533160" imgH="177480" progId="Equation.DSMT4">
                  <p:embed/>
                </p:oleObj>
              </mc:Choice>
              <mc:Fallback>
                <p:oleObj name="Equation" r:id="rId13" imgW="533160" imgH="177480" progId="Equation.DSMT4">
                  <p:embed/>
                  <p:pic>
                    <p:nvPicPr>
                      <p:cNvPr id="10" name="Object 9">
                        <a:extLst>
                          <a:ext uri="{FF2B5EF4-FFF2-40B4-BE49-F238E27FC236}">
                            <a16:creationId xmlns:a16="http://schemas.microsoft.com/office/drawing/2014/main" id="{534CD20C-2F8F-44DA-8788-020ED4D94A1D}"/>
                          </a:ext>
                        </a:extLst>
                      </p:cNvPr>
                      <p:cNvPicPr>
                        <a:picLocks noChangeAspect="1" noChangeArrowheads="1"/>
                      </p:cNvPicPr>
                      <p:nvPr/>
                    </p:nvPicPr>
                    <p:blipFill>
                      <a:blip r:embed="rId14"/>
                      <a:srcRect/>
                      <a:stretch>
                        <a:fillRect/>
                      </a:stretch>
                    </p:blipFill>
                    <p:spPr bwMode="auto">
                      <a:xfrm>
                        <a:off x="910994" y="3708846"/>
                        <a:ext cx="12954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8" name="Straight Arrow Connector 17">
            <a:extLst>
              <a:ext uri="{FF2B5EF4-FFF2-40B4-BE49-F238E27FC236}">
                <a16:creationId xmlns:a16="http://schemas.microsoft.com/office/drawing/2014/main" id="{D086A975-5FA8-4A45-B3A5-2254BBB75ECA}"/>
              </a:ext>
            </a:extLst>
          </p:cNvPr>
          <p:cNvCxnSpPr>
            <a:cxnSpLocks/>
          </p:cNvCxnSpPr>
          <p:nvPr/>
        </p:nvCxnSpPr>
        <p:spPr>
          <a:xfrm flipH="1">
            <a:off x="3467153" y="4948114"/>
            <a:ext cx="1973527" cy="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9" name="Object 18">
            <a:extLst>
              <a:ext uri="{FF2B5EF4-FFF2-40B4-BE49-F238E27FC236}">
                <a16:creationId xmlns:a16="http://schemas.microsoft.com/office/drawing/2014/main" id="{13C126CC-7C06-4A5C-AC8F-8A293C714E50}"/>
              </a:ext>
            </a:extLst>
          </p:cNvPr>
          <p:cNvGraphicFramePr>
            <a:graphicFrameLocks noChangeAspect="1"/>
          </p:cNvGraphicFramePr>
          <p:nvPr>
            <p:extLst>
              <p:ext uri="{D42A27DB-BD31-4B8C-83A1-F6EECF244321}">
                <p14:modId xmlns:p14="http://schemas.microsoft.com/office/powerpoint/2010/main" val="3927710559"/>
              </p:ext>
            </p:extLst>
          </p:nvPr>
        </p:nvGraphicFramePr>
        <p:xfrm>
          <a:off x="4017242" y="4516314"/>
          <a:ext cx="862012" cy="431800"/>
        </p:xfrm>
        <a:graphic>
          <a:graphicData uri="http://schemas.openxmlformats.org/presentationml/2006/ole">
            <mc:AlternateContent xmlns:mc="http://schemas.openxmlformats.org/markup-compatibility/2006">
              <mc:Choice xmlns:v="urn:schemas-microsoft-com:vml" Requires="v">
                <p:oleObj spid="_x0000_s7185" name="Equation" r:id="rId15" imgW="355320" imgH="177480" progId="Equation.DSMT4">
                  <p:embed/>
                </p:oleObj>
              </mc:Choice>
              <mc:Fallback>
                <p:oleObj name="Equation" r:id="rId15" imgW="355320" imgH="177480" progId="Equation.DSMT4">
                  <p:embed/>
                  <p:pic>
                    <p:nvPicPr>
                      <p:cNvPr id="13" name="Object 12">
                        <a:extLst>
                          <a:ext uri="{FF2B5EF4-FFF2-40B4-BE49-F238E27FC236}">
                            <a16:creationId xmlns:a16="http://schemas.microsoft.com/office/drawing/2014/main" id="{8BC2CFD4-3F13-4D1A-A2C2-2B0DB94EBA94}"/>
                          </a:ext>
                        </a:extLst>
                      </p:cNvPr>
                      <p:cNvPicPr>
                        <a:picLocks noChangeAspect="1" noChangeArrowheads="1"/>
                      </p:cNvPicPr>
                      <p:nvPr/>
                    </p:nvPicPr>
                    <p:blipFill>
                      <a:blip r:embed="rId16"/>
                      <a:srcRect/>
                      <a:stretch>
                        <a:fillRect/>
                      </a:stretch>
                    </p:blipFill>
                    <p:spPr bwMode="auto">
                      <a:xfrm>
                        <a:off x="4017242" y="4516314"/>
                        <a:ext cx="862012"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4875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out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out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40" y="21730"/>
            <a:ext cx="8507288" cy="562074"/>
          </a:xfrm>
        </p:spPr>
        <p:txBody>
          <a:bodyPr>
            <a:normAutofit fontScale="90000"/>
          </a:bodyPr>
          <a:lstStyle/>
          <a:p>
            <a:r>
              <a:rPr lang="en-CA" sz="2500" dirty="0"/>
              <a:t>Practice: Find the scaled factor for the following: </a:t>
            </a:r>
          </a:p>
        </p:txBody>
      </p:sp>
      <p:pic>
        <p:nvPicPr>
          <p:cNvPr id="4" name="Content Placeholder 3"/>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2558638" y="673636"/>
            <a:ext cx="2618234" cy="1963676"/>
          </a:xfrm>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942" y="673636"/>
            <a:ext cx="2448295" cy="289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a:cxnSpLocks/>
          </p:cNvCxnSpPr>
          <p:nvPr/>
        </p:nvCxnSpPr>
        <p:spPr>
          <a:xfrm flipV="1">
            <a:off x="3001661" y="673636"/>
            <a:ext cx="0" cy="2892521"/>
          </a:xfrm>
          <a:prstGeom prst="straightConnector1">
            <a:avLst/>
          </a:prstGeom>
          <a:ln w="508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9" name="Object 8"/>
          <p:cNvGraphicFramePr>
            <a:graphicFrameLocks noChangeAspect="1"/>
          </p:cNvGraphicFramePr>
          <p:nvPr>
            <p:extLst>
              <p:ext uri="{D42A27DB-BD31-4B8C-83A1-F6EECF244321}">
                <p14:modId xmlns:p14="http://schemas.microsoft.com/office/powerpoint/2010/main" val="3101247829"/>
              </p:ext>
            </p:extLst>
          </p:nvPr>
        </p:nvGraphicFramePr>
        <p:xfrm>
          <a:off x="2589704" y="2015114"/>
          <a:ext cx="823913" cy="481012"/>
        </p:xfrm>
        <a:graphic>
          <a:graphicData uri="http://schemas.openxmlformats.org/presentationml/2006/ole">
            <mc:AlternateContent xmlns:mc="http://schemas.openxmlformats.org/markup-compatibility/2006">
              <mc:Choice xmlns:v="urn:schemas-microsoft-com:vml" Requires="v">
                <p:oleObj spid="_x0000_s8224" name="Equation" r:id="rId6" imgW="304560" imgH="177480" progId="Equation.DSMT4">
                  <p:embed/>
                </p:oleObj>
              </mc:Choice>
              <mc:Fallback>
                <p:oleObj name="Equation" r:id="rId6" imgW="304560" imgH="177480" progId="Equation.DSMT4">
                  <p:embed/>
                  <p:pic>
                    <p:nvPicPr>
                      <p:cNvPr id="9"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9704" y="2015114"/>
                        <a:ext cx="823913" cy="481012"/>
                      </a:xfrm>
                      <a:prstGeom prst="rect">
                        <a:avLst/>
                      </a:prstGeom>
                      <a:solidFill>
                        <a:schemeClr val="bg1"/>
                      </a:solidFill>
                    </p:spPr>
                  </p:pic>
                </p:oleObj>
              </mc:Fallback>
            </mc:AlternateContent>
          </a:graphicData>
        </a:graphic>
      </p:graphicFrame>
      <p:cxnSp>
        <p:nvCxnSpPr>
          <p:cNvPr id="11" name="Straight Arrow Connector 10"/>
          <p:cNvCxnSpPr>
            <a:cxnSpLocks/>
          </p:cNvCxnSpPr>
          <p:nvPr/>
        </p:nvCxnSpPr>
        <p:spPr>
          <a:xfrm flipV="1">
            <a:off x="4931951" y="722302"/>
            <a:ext cx="0" cy="1773824"/>
          </a:xfrm>
          <a:prstGeom prst="straightConnector1">
            <a:avLst/>
          </a:prstGeom>
          <a:ln w="508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2" name="Object 11"/>
          <p:cNvGraphicFramePr>
            <a:graphicFrameLocks noChangeAspect="1"/>
          </p:cNvGraphicFramePr>
          <p:nvPr>
            <p:extLst>
              <p:ext uri="{D42A27DB-BD31-4B8C-83A1-F6EECF244321}">
                <p14:modId xmlns:p14="http://schemas.microsoft.com/office/powerpoint/2010/main" val="863352896"/>
              </p:ext>
            </p:extLst>
          </p:nvPr>
        </p:nvGraphicFramePr>
        <p:xfrm>
          <a:off x="5020379" y="1248807"/>
          <a:ext cx="962025" cy="481012"/>
        </p:xfrm>
        <a:graphic>
          <a:graphicData uri="http://schemas.openxmlformats.org/presentationml/2006/ole">
            <mc:AlternateContent xmlns:mc="http://schemas.openxmlformats.org/markup-compatibility/2006">
              <mc:Choice xmlns:v="urn:schemas-microsoft-com:vml" Requires="v">
                <p:oleObj spid="_x0000_s8225" name="Equation" r:id="rId8" imgW="355320" imgH="177480" progId="Equation.DSMT4">
                  <p:embed/>
                </p:oleObj>
              </mc:Choice>
              <mc:Fallback>
                <p:oleObj name="Equation" r:id="rId8" imgW="355320" imgH="177480" progId="Equation.DSMT4">
                  <p:embed/>
                  <p:pic>
                    <p:nvPicPr>
                      <p:cNvPr id="12"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0379" y="1248807"/>
                        <a:ext cx="962025" cy="481012"/>
                      </a:xfrm>
                      <a:prstGeom prst="rect">
                        <a:avLst/>
                      </a:prstGeom>
                      <a:solidFill>
                        <a:schemeClr val="bg1"/>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31885488"/>
              </p:ext>
            </p:extLst>
          </p:nvPr>
        </p:nvGraphicFramePr>
        <p:xfrm>
          <a:off x="5992719" y="729844"/>
          <a:ext cx="1608138" cy="803275"/>
        </p:xfrm>
        <a:graphic>
          <a:graphicData uri="http://schemas.openxmlformats.org/presentationml/2006/ole">
            <mc:AlternateContent xmlns:mc="http://schemas.openxmlformats.org/markup-compatibility/2006">
              <mc:Choice xmlns:v="urn:schemas-microsoft-com:vml" Requires="v">
                <p:oleObj spid="_x0000_s8226" name="Equation" r:id="rId10" imgW="787320" imgH="393480" progId="Equation.DSMT4">
                  <p:embed/>
                </p:oleObj>
              </mc:Choice>
              <mc:Fallback>
                <p:oleObj name="Equation" r:id="rId10" imgW="787320" imgH="393480" progId="Equation.DSMT4">
                  <p:embed/>
                  <p:pic>
                    <p:nvPicPr>
                      <p:cNvPr id="7"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92719" y="729844"/>
                        <a:ext cx="1608138" cy="803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325963964"/>
              </p:ext>
            </p:extLst>
          </p:nvPr>
        </p:nvGraphicFramePr>
        <p:xfrm>
          <a:off x="6450286" y="2637312"/>
          <a:ext cx="1560513" cy="420688"/>
        </p:xfrm>
        <a:graphic>
          <a:graphicData uri="http://schemas.openxmlformats.org/presentationml/2006/ole">
            <mc:AlternateContent xmlns:mc="http://schemas.openxmlformats.org/markup-compatibility/2006">
              <mc:Choice xmlns:v="urn:schemas-microsoft-com:vml" Requires="v">
                <p:oleObj spid="_x0000_s8227" name="Equation" r:id="rId12" imgW="660240" imgH="177480" progId="Equation.DSMT4">
                  <p:embed/>
                </p:oleObj>
              </mc:Choice>
              <mc:Fallback>
                <p:oleObj name="Equation" r:id="rId12" imgW="660240" imgH="177480" progId="Equation.DSMT4">
                  <p:embed/>
                  <p:pic>
                    <p:nvPicPr>
                      <p:cNvPr id="1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50286" y="2637312"/>
                        <a:ext cx="1560513"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271675532"/>
              </p:ext>
            </p:extLst>
          </p:nvPr>
        </p:nvGraphicFramePr>
        <p:xfrm>
          <a:off x="6450286" y="1609214"/>
          <a:ext cx="1946275" cy="908050"/>
        </p:xfrm>
        <a:graphic>
          <a:graphicData uri="http://schemas.openxmlformats.org/presentationml/2006/ole">
            <mc:AlternateContent xmlns:mc="http://schemas.openxmlformats.org/markup-compatibility/2006">
              <mc:Choice xmlns:v="urn:schemas-microsoft-com:vml" Requires="v">
                <p:oleObj spid="_x0000_s8228" name="Equation" r:id="rId14" imgW="952200" imgH="444240" progId="Equation.DSMT4">
                  <p:embed/>
                </p:oleObj>
              </mc:Choice>
              <mc:Fallback>
                <p:oleObj name="Equation" r:id="rId14" imgW="952200" imgH="444240" progId="Equation.DSMT4">
                  <p:embed/>
                  <p:pic>
                    <p:nvPicPr>
                      <p:cNvPr id="13"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50286" y="1609214"/>
                        <a:ext cx="1946275"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000"/>
              <a:t>© Copyright all rights reserved to Homework depot: </a:t>
            </a:r>
            <a:r>
              <a:rPr lang="en-US" sz="1000">
                <a:hlinkClick r:id="rId16"/>
              </a:rPr>
              <a:t>www.BCMath.ca</a:t>
            </a:r>
            <a:r>
              <a:rPr lang="en-US" sz="1000"/>
              <a:t> </a:t>
            </a:r>
          </a:p>
        </p:txBody>
      </p:sp>
      <p:grpSp>
        <p:nvGrpSpPr>
          <p:cNvPr id="15" name="Group 14">
            <a:extLst>
              <a:ext uri="{FF2B5EF4-FFF2-40B4-BE49-F238E27FC236}">
                <a16:creationId xmlns:a16="http://schemas.microsoft.com/office/drawing/2014/main" id="{491B2B13-1842-4A38-B366-1CBB02408825}"/>
              </a:ext>
            </a:extLst>
          </p:cNvPr>
          <p:cNvGrpSpPr/>
          <p:nvPr/>
        </p:nvGrpSpPr>
        <p:grpSpPr>
          <a:xfrm>
            <a:off x="225461" y="3655989"/>
            <a:ext cx="3188148" cy="1838031"/>
            <a:chOff x="251520" y="3573016"/>
            <a:chExt cx="5184576" cy="3121509"/>
          </a:xfrm>
        </p:grpSpPr>
        <p:pic>
          <p:nvPicPr>
            <p:cNvPr id="24" name="Picture 23">
              <a:extLst>
                <a:ext uri="{FF2B5EF4-FFF2-40B4-BE49-F238E27FC236}">
                  <a16:creationId xmlns:a16="http://schemas.microsoft.com/office/drawing/2014/main" id="{2940C15F-D8C4-4DA3-B259-9624735243D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1520" y="3573016"/>
              <a:ext cx="5184576" cy="3121509"/>
            </a:xfrm>
            <a:prstGeom prst="rect">
              <a:avLst/>
            </a:prstGeom>
          </p:spPr>
        </p:pic>
        <p:cxnSp>
          <p:nvCxnSpPr>
            <p:cNvPr id="19" name="Straight Arrow Connector 18">
              <a:extLst>
                <a:ext uri="{FF2B5EF4-FFF2-40B4-BE49-F238E27FC236}">
                  <a16:creationId xmlns:a16="http://schemas.microsoft.com/office/drawing/2014/main" id="{3D3D3BE7-04F6-4220-AF84-B997BEFAC663}"/>
                </a:ext>
              </a:extLst>
            </p:cNvPr>
            <p:cNvCxnSpPr/>
            <p:nvPr/>
          </p:nvCxnSpPr>
          <p:spPr>
            <a:xfrm>
              <a:off x="611560" y="4005064"/>
              <a:ext cx="4104456" cy="1872208"/>
            </a:xfrm>
            <a:prstGeom prst="straightConnector1">
              <a:avLst/>
            </a:prstGeom>
            <a:ln w="508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20" name="Object 19">
              <a:extLst>
                <a:ext uri="{FF2B5EF4-FFF2-40B4-BE49-F238E27FC236}">
                  <a16:creationId xmlns:a16="http://schemas.microsoft.com/office/drawing/2014/main" id="{BBFDFB6B-80D7-4BB4-91E5-2194E8329132}"/>
                </a:ext>
              </a:extLst>
            </p:cNvPr>
            <p:cNvGraphicFramePr>
              <a:graphicFrameLocks noChangeAspect="1"/>
            </p:cNvGraphicFramePr>
            <p:nvPr>
              <p:extLst>
                <p:ext uri="{D42A27DB-BD31-4B8C-83A1-F6EECF244321}">
                  <p14:modId xmlns:p14="http://schemas.microsoft.com/office/powerpoint/2010/main" val="832705569"/>
                </p:ext>
              </p:extLst>
            </p:nvPr>
          </p:nvGraphicFramePr>
          <p:xfrm>
            <a:off x="2056934" y="4700562"/>
            <a:ext cx="1065539" cy="481211"/>
          </p:xfrm>
          <a:graphic>
            <a:graphicData uri="http://schemas.openxmlformats.org/presentationml/2006/ole">
              <mc:AlternateContent xmlns:mc="http://schemas.openxmlformats.org/markup-compatibility/2006">
                <mc:Choice xmlns:v="urn:schemas-microsoft-com:vml" Requires="v">
                  <p:oleObj spid="_x0000_s8229" name="Equation" r:id="rId18" imgW="393480" imgH="177480" progId="Equation.DSMT4">
                    <p:embed/>
                  </p:oleObj>
                </mc:Choice>
                <mc:Fallback>
                  <p:oleObj name="Equation" r:id="rId18" imgW="393480" imgH="177480" progId="Equation.DSMT4">
                    <p:embed/>
                    <p:pic>
                      <p:nvPicPr>
                        <p:cNvPr id="7" name="Object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56934" y="4700562"/>
                          <a:ext cx="1065539" cy="481211"/>
                        </a:xfrm>
                        <a:prstGeom prst="rect">
                          <a:avLst/>
                        </a:prstGeom>
                        <a:solidFill>
                          <a:schemeClr val="bg1"/>
                        </a:solidFill>
                      </p:spPr>
                    </p:pic>
                  </p:oleObj>
                </mc:Fallback>
              </mc:AlternateContent>
            </a:graphicData>
          </a:graphic>
        </p:graphicFrame>
      </p:grpSp>
      <p:grpSp>
        <p:nvGrpSpPr>
          <p:cNvPr id="25" name="Group 24">
            <a:extLst>
              <a:ext uri="{FF2B5EF4-FFF2-40B4-BE49-F238E27FC236}">
                <a16:creationId xmlns:a16="http://schemas.microsoft.com/office/drawing/2014/main" id="{5274FFCC-5EC9-4B89-A06F-4D36EB84A691}"/>
              </a:ext>
            </a:extLst>
          </p:cNvPr>
          <p:cNvGrpSpPr/>
          <p:nvPr/>
        </p:nvGrpSpPr>
        <p:grpSpPr>
          <a:xfrm>
            <a:off x="3086653" y="3575688"/>
            <a:ext cx="2895751" cy="2254362"/>
            <a:chOff x="3413609" y="3566157"/>
            <a:chExt cx="3941837" cy="3291474"/>
          </a:xfrm>
        </p:grpSpPr>
        <p:pic>
          <p:nvPicPr>
            <p:cNvPr id="26" name="Picture 3">
              <a:extLst>
                <a:ext uri="{FF2B5EF4-FFF2-40B4-BE49-F238E27FC236}">
                  <a16:creationId xmlns:a16="http://schemas.microsoft.com/office/drawing/2014/main" id="{1B58A020-246F-4464-BC52-F3EB8B69693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13609" y="3566157"/>
              <a:ext cx="3941837" cy="329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Arrow Connector 26">
              <a:extLst>
                <a:ext uri="{FF2B5EF4-FFF2-40B4-BE49-F238E27FC236}">
                  <a16:creationId xmlns:a16="http://schemas.microsoft.com/office/drawing/2014/main" id="{88DB3A98-190E-4B3C-8C4A-40F09A2B60E2}"/>
                </a:ext>
              </a:extLst>
            </p:cNvPr>
            <p:cNvCxnSpPr/>
            <p:nvPr/>
          </p:nvCxnSpPr>
          <p:spPr>
            <a:xfrm>
              <a:off x="3467014" y="6302461"/>
              <a:ext cx="3801843" cy="0"/>
            </a:xfrm>
            <a:prstGeom prst="straightConnector1">
              <a:avLst/>
            </a:prstGeom>
            <a:ln w="508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28" name="Object 27">
              <a:extLst>
                <a:ext uri="{FF2B5EF4-FFF2-40B4-BE49-F238E27FC236}">
                  <a16:creationId xmlns:a16="http://schemas.microsoft.com/office/drawing/2014/main" id="{816765FF-2636-4B43-97B5-B2C7DDA19290}"/>
                </a:ext>
              </a:extLst>
            </p:cNvPr>
            <p:cNvGraphicFramePr>
              <a:graphicFrameLocks noChangeAspect="1"/>
            </p:cNvGraphicFramePr>
            <p:nvPr>
              <p:extLst>
                <p:ext uri="{D42A27DB-BD31-4B8C-83A1-F6EECF244321}">
                  <p14:modId xmlns:p14="http://schemas.microsoft.com/office/powerpoint/2010/main" val="1900350228"/>
                </p:ext>
              </p:extLst>
            </p:nvPr>
          </p:nvGraphicFramePr>
          <p:xfrm>
            <a:off x="4979182" y="6374469"/>
            <a:ext cx="996950" cy="481012"/>
          </p:xfrm>
          <a:graphic>
            <a:graphicData uri="http://schemas.openxmlformats.org/presentationml/2006/ole">
              <mc:AlternateContent xmlns:mc="http://schemas.openxmlformats.org/markup-compatibility/2006">
                <mc:Choice xmlns:v="urn:schemas-microsoft-com:vml" Requires="v">
                  <p:oleObj spid="_x0000_s8230" name="Equation" r:id="rId21" imgW="368280" imgH="177480" progId="Equation.DSMT4">
                    <p:embed/>
                  </p:oleObj>
                </mc:Choice>
                <mc:Fallback>
                  <p:oleObj name="Equation" r:id="rId21" imgW="368280" imgH="177480" progId="Equation.DSMT4">
                    <p:embed/>
                    <p:pic>
                      <p:nvPicPr>
                        <p:cNvPr id="12" name="Object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979182" y="6374469"/>
                          <a:ext cx="996950" cy="481012"/>
                        </a:xfrm>
                        <a:prstGeom prst="rect">
                          <a:avLst/>
                        </a:prstGeom>
                        <a:solidFill>
                          <a:schemeClr val="bg1"/>
                        </a:solidFill>
                      </p:spPr>
                    </p:pic>
                  </p:oleObj>
                </mc:Fallback>
              </mc:AlternateContent>
            </a:graphicData>
          </a:graphic>
        </p:graphicFrame>
      </p:grpSp>
      <p:graphicFrame>
        <p:nvGraphicFramePr>
          <p:cNvPr id="30" name="Object 29">
            <a:extLst>
              <a:ext uri="{FF2B5EF4-FFF2-40B4-BE49-F238E27FC236}">
                <a16:creationId xmlns:a16="http://schemas.microsoft.com/office/drawing/2014/main" id="{D7EA9117-21CB-41C9-B640-2862C47CA237}"/>
              </a:ext>
            </a:extLst>
          </p:cNvPr>
          <p:cNvGraphicFramePr>
            <a:graphicFrameLocks noChangeAspect="1"/>
          </p:cNvGraphicFramePr>
          <p:nvPr>
            <p:extLst>
              <p:ext uri="{D42A27DB-BD31-4B8C-83A1-F6EECF244321}">
                <p14:modId xmlns:p14="http://schemas.microsoft.com/office/powerpoint/2010/main" val="2736010823"/>
              </p:ext>
            </p:extLst>
          </p:nvPr>
        </p:nvGraphicFramePr>
        <p:xfrm>
          <a:off x="6022578" y="3395345"/>
          <a:ext cx="1685925" cy="803275"/>
        </p:xfrm>
        <a:graphic>
          <a:graphicData uri="http://schemas.openxmlformats.org/presentationml/2006/ole">
            <mc:AlternateContent xmlns:mc="http://schemas.openxmlformats.org/markup-compatibility/2006">
              <mc:Choice xmlns:v="urn:schemas-microsoft-com:vml" Requires="v">
                <p:oleObj spid="_x0000_s8231" name="Equation" r:id="rId23" imgW="825500" imgH="393700" progId="Equation.DSMT4">
                  <p:embed/>
                </p:oleObj>
              </mc:Choice>
              <mc:Fallback>
                <p:oleObj name="Equation" r:id="rId23" imgW="825500" imgH="393700" progId="Equation.DSMT4">
                  <p:embed/>
                  <p:pic>
                    <p:nvPicPr>
                      <p:cNvPr id="13" name="Object 1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22578" y="3395345"/>
                        <a:ext cx="1685925" cy="803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0">
            <a:extLst>
              <a:ext uri="{FF2B5EF4-FFF2-40B4-BE49-F238E27FC236}">
                <a16:creationId xmlns:a16="http://schemas.microsoft.com/office/drawing/2014/main" id="{4998D43F-2CCA-48D5-B772-0AD993ADFF0B}"/>
              </a:ext>
            </a:extLst>
          </p:cNvPr>
          <p:cNvGraphicFramePr>
            <a:graphicFrameLocks noChangeAspect="1"/>
          </p:cNvGraphicFramePr>
          <p:nvPr>
            <p:extLst>
              <p:ext uri="{D42A27DB-BD31-4B8C-83A1-F6EECF244321}">
                <p14:modId xmlns:p14="http://schemas.microsoft.com/office/powerpoint/2010/main" val="2467915812"/>
              </p:ext>
            </p:extLst>
          </p:nvPr>
        </p:nvGraphicFramePr>
        <p:xfrm>
          <a:off x="6598840" y="4430395"/>
          <a:ext cx="2127250" cy="908050"/>
        </p:xfrm>
        <a:graphic>
          <a:graphicData uri="http://schemas.openxmlformats.org/presentationml/2006/ole">
            <mc:AlternateContent xmlns:mc="http://schemas.openxmlformats.org/markup-compatibility/2006">
              <mc:Choice xmlns:v="urn:schemas-microsoft-com:vml" Requires="v">
                <p:oleObj spid="_x0000_s8232" name="Equation" r:id="rId25" imgW="1040948" imgH="444307" progId="Equation.DSMT4">
                  <p:embed/>
                </p:oleObj>
              </mc:Choice>
              <mc:Fallback>
                <p:oleObj name="Equation" r:id="rId25" imgW="1040948" imgH="444307" progId="Equation.DSMT4">
                  <p:embed/>
                  <p:pic>
                    <p:nvPicPr>
                      <p:cNvPr id="14" name="Object 1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598840" y="4430395"/>
                        <a:ext cx="2127250"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31">
            <a:extLst>
              <a:ext uri="{FF2B5EF4-FFF2-40B4-BE49-F238E27FC236}">
                <a16:creationId xmlns:a16="http://schemas.microsoft.com/office/drawing/2014/main" id="{21C148C7-515C-427A-9794-2820F763513A}"/>
              </a:ext>
            </a:extLst>
          </p:cNvPr>
          <p:cNvGraphicFramePr>
            <a:graphicFrameLocks noChangeAspect="1"/>
          </p:cNvGraphicFramePr>
          <p:nvPr>
            <p:extLst>
              <p:ext uri="{D42A27DB-BD31-4B8C-83A1-F6EECF244321}">
                <p14:modId xmlns:p14="http://schemas.microsoft.com/office/powerpoint/2010/main" val="2623582985"/>
              </p:ext>
            </p:extLst>
          </p:nvPr>
        </p:nvGraphicFramePr>
        <p:xfrm>
          <a:off x="6598840" y="5494020"/>
          <a:ext cx="1560513" cy="420688"/>
        </p:xfrm>
        <a:graphic>
          <a:graphicData uri="http://schemas.openxmlformats.org/presentationml/2006/ole">
            <mc:AlternateContent xmlns:mc="http://schemas.openxmlformats.org/markup-compatibility/2006">
              <mc:Choice xmlns:v="urn:schemas-microsoft-com:vml" Requires="v">
                <p:oleObj spid="_x0000_s8233" name="Equation" r:id="rId27" imgW="660113" imgH="177723" progId="Equation.DSMT4">
                  <p:embed/>
                </p:oleObj>
              </mc:Choice>
              <mc:Fallback>
                <p:oleObj name="Equation" r:id="rId27" imgW="660113" imgH="177723" progId="Equation.DSMT4">
                  <p:embed/>
                  <p:pic>
                    <p:nvPicPr>
                      <p:cNvPr id="15" name="Object 1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98840" y="5494020"/>
                        <a:ext cx="1560513"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264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9033"/>
            <a:ext cx="8834948" cy="1642194"/>
          </a:xfrm>
        </p:spPr>
        <p:txBody>
          <a:bodyPr>
            <a:normAutofit fontScale="90000"/>
          </a:bodyPr>
          <a:lstStyle/>
          <a:p>
            <a:r>
              <a:rPr lang="en-CA" dirty="0"/>
              <a:t>Practice: If the radius of the earth is 6378km and the radius of Jupiter is 71492km, what is the scaled factor and the size of the earth model if the radius of the Jupiter model is 30cm?</a:t>
            </a:r>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79512" y="3365326"/>
            <a:ext cx="5715000" cy="3448050"/>
          </a:xfrm>
        </p:spPr>
      </p:pic>
      <p:sp>
        <p:nvSpPr>
          <p:cNvPr id="5"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000"/>
              <a:t>© Copyright all rights reserved to Homework depot: </a:t>
            </a:r>
            <a:r>
              <a:rPr lang="en-US" sz="1000">
                <a:hlinkClick r:id="rId4"/>
              </a:rPr>
              <a:t>www.BCMath.ca</a:t>
            </a:r>
            <a:r>
              <a:rPr lang="en-US" sz="1000"/>
              <a:t> </a:t>
            </a:r>
          </a:p>
        </p:txBody>
      </p:sp>
    </p:spTree>
    <p:extLst>
      <p:ext uri="{BB962C8B-B14F-4D97-AF65-F5344CB8AC3E}">
        <p14:creationId xmlns:p14="http://schemas.microsoft.com/office/powerpoint/2010/main" val="3000591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4482-B0CC-483E-A95A-88E9DE2F3B14}"/>
              </a:ext>
            </a:extLst>
          </p:cNvPr>
          <p:cNvSpPr>
            <a:spLocks noGrp="1"/>
          </p:cNvSpPr>
          <p:nvPr>
            <p:ph type="title"/>
          </p:nvPr>
        </p:nvSpPr>
        <p:spPr>
          <a:xfrm>
            <a:off x="137160" y="274638"/>
            <a:ext cx="8633460" cy="708342"/>
          </a:xfrm>
        </p:spPr>
        <p:txBody>
          <a:bodyPr>
            <a:normAutofit/>
          </a:bodyPr>
          <a:lstStyle/>
          <a:p>
            <a:r>
              <a:rPr lang="en-CA" sz="2500" dirty="0"/>
              <a:t>Using Scaled Factors (Enlargements &amp; Reductions)</a:t>
            </a:r>
          </a:p>
        </p:txBody>
      </p:sp>
      <p:sp>
        <p:nvSpPr>
          <p:cNvPr id="9" name="Content Placeholder 2">
            <a:extLst>
              <a:ext uri="{FF2B5EF4-FFF2-40B4-BE49-F238E27FC236}">
                <a16:creationId xmlns:a16="http://schemas.microsoft.com/office/drawing/2014/main" id="{8AEA8546-4994-423C-9468-2B732101AA25}"/>
              </a:ext>
            </a:extLst>
          </p:cNvPr>
          <p:cNvSpPr>
            <a:spLocks noGrp="1"/>
          </p:cNvSpPr>
          <p:nvPr>
            <p:ph sz="quarter" idx="1"/>
          </p:nvPr>
        </p:nvSpPr>
        <p:spPr>
          <a:xfrm>
            <a:off x="-10224" y="980728"/>
            <a:ext cx="9405684" cy="5256584"/>
          </a:xfrm>
        </p:spPr>
        <p:txBody>
          <a:bodyPr>
            <a:normAutofit/>
          </a:bodyPr>
          <a:lstStyle/>
          <a:p>
            <a:r>
              <a:rPr lang="en-CA" dirty="0"/>
              <a:t>A reduction will reduce the size of an object making it smaller</a:t>
            </a:r>
          </a:p>
          <a:p>
            <a:r>
              <a:rPr lang="en-CA" dirty="0"/>
              <a:t>Reductions occur in maps, floor plans, and miniatures</a:t>
            </a:r>
          </a:p>
          <a:p>
            <a:r>
              <a:rPr lang="en-CA" dirty="0"/>
              <a:t>Reductions occur when the scaled factor is between 0 and 1</a:t>
            </a:r>
          </a:p>
          <a:p>
            <a:r>
              <a:rPr lang="en-CA" dirty="0"/>
              <a:t>Scaled factors don’t show units, they only tell you how many times smaller or bigger something is compared to actual object</a:t>
            </a:r>
          </a:p>
          <a:p>
            <a:pPr marL="0" indent="0">
              <a:buNone/>
            </a:pPr>
            <a:br>
              <a:rPr lang="en-CA" dirty="0"/>
            </a:br>
            <a:r>
              <a:rPr lang="en-CA" dirty="0" err="1"/>
              <a:t>ie</a:t>
            </a:r>
            <a:r>
              <a:rPr lang="en-CA" dirty="0"/>
              <a:t>: A scaled factor of            means that the scaled diagram is 10 times smaller than the actual image </a:t>
            </a:r>
            <a:r>
              <a:rPr lang="en-CA" dirty="0">
                <a:sym typeface="Wingdings" pitchFamily="2" charset="2"/>
              </a:rPr>
              <a:t> “REDUCTION”</a:t>
            </a:r>
            <a:endParaRPr lang="en-CA" dirty="0"/>
          </a:p>
          <a:p>
            <a:pPr marL="0" indent="0">
              <a:buNone/>
            </a:pPr>
            <a:endParaRPr lang="en-CA" dirty="0"/>
          </a:p>
          <a:p>
            <a:pPr marL="0" indent="0">
              <a:buNone/>
            </a:pPr>
            <a:r>
              <a:rPr lang="en-CA" dirty="0" err="1"/>
              <a:t>Ie</a:t>
            </a:r>
            <a:r>
              <a:rPr lang="en-CA" dirty="0"/>
              <a:t>: a scaled factor of “10” means that the scaled diagram is 10 times larger than the actual image </a:t>
            </a:r>
            <a:r>
              <a:rPr lang="en-CA" dirty="0">
                <a:sym typeface="Wingdings" pitchFamily="2" charset="2"/>
              </a:rPr>
              <a:t> “ENLARGEMENT”</a:t>
            </a:r>
            <a:endParaRPr lang="en-CA" dirty="0"/>
          </a:p>
        </p:txBody>
      </p:sp>
      <p:pic>
        <p:nvPicPr>
          <p:cNvPr id="10" name="Picture 2">
            <a:extLst>
              <a:ext uri="{FF2B5EF4-FFF2-40B4-BE49-F238E27FC236}">
                <a16:creationId xmlns:a16="http://schemas.microsoft.com/office/drawing/2014/main" id="{BA6852C0-A864-4AEC-AF2C-47A2023324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291" y="3589731"/>
            <a:ext cx="2972908" cy="217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3FC010A2-A9B0-4775-B034-FC15F4F4DE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4252" y="3466818"/>
            <a:ext cx="3556248" cy="2440820"/>
          </a:xfrm>
          <a:prstGeom prst="rect">
            <a:avLst/>
          </a:prstGeom>
        </p:spPr>
      </p:pic>
      <p:graphicFrame>
        <p:nvGraphicFramePr>
          <p:cNvPr id="12" name="Object 11">
            <a:extLst>
              <a:ext uri="{FF2B5EF4-FFF2-40B4-BE49-F238E27FC236}">
                <a16:creationId xmlns:a16="http://schemas.microsoft.com/office/drawing/2014/main" id="{2937AE6C-1724-446C-970E-6C1CD1BEF4F9}"/>
              </a:ext>
            </a:extLst>
          </p:cNvPr>
          <p:cNvGraphicFramePr>
            <a:graphicFrameLocks noChangeAspect="1"/>
          </p:cNvGraphicFramePr>
          <p:nvPr>
            <p:extLst>
              <p:ext uri="{D42A27DB-BD31-4B8C-83A1-F6EECF244321}">
                <p14:modId xmlns:p14="http://schemas.microsoft.com/office/powerpoint/2010/main" val="4241339027"/>
              </p:ext>
            </p:extLst>
          </p:nvPr>
        </p:nvGraphicFramePr>
        <p:xfrm>
          <a:off x="3200401" y="3264347"/>
          <a:ext cx="365596" cy="708342"/>
        </p:xfrm>
        <a:graphic>
          <a:graphicData uri="http://schemas.openxmlformats.org/presentationml/2006/ole">
            <mc:AlternateContent xmlns:mc="http://schemas.openxmlformats.org/markup-compatibility/2006">
              <mc:Choice xmlns:v="urn:schemas-microsoft-com:vml" Requires="v">
                <p:oleObj spid="_x0000_s9221" name="Equation" r:id="rId5" imgW="203040" imgH="393480" progId="Equation.DSMT4">
                  <p:embed/>
                </p:oleObj>
              </mc:Choice>
              <mc:Fallback>
                <p:oleObj name="Equation" r:id="rId5" imgW="203040" imgH="393480"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1" y="3264347"/>
                        <a:ext cx="365596" cy="708342"/>
                      </a:xfrm>
                      <a:prstGeom prst="rect">
                        <a:avLst/>
                      </a:prstGeom>
                      <a:noFill/>
                    </p:spPr>
                  </p:pic>
                </p:oleObj>
              </mc:Fallback>
            </mc:AlternateContent>
          </a:graphicData>
        </a:graphic>
      </p:graphicFrame>
      <p:sp>
        <p:nvSpPr>
          <p:cNvPr id="13" name="Text Box 5">
            <a:extLst>
              <a:ext uri="{FF2B5EF4-FFF2-40B4-BE49-F238E27FC236}">
                <a16:creationId xmlns:a16="http://schemas.microsoft.com/office/drawing/2014/main" id="{C9EE865E-4C7D-4B30-942F-2865ECA49BD7}"/>
              </a:ext>
            </a:extLst>
          </p:cNvPr>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000"/>
              <a:t>© Copyright all rights reserved to Homework depot: </a:t>
            </a:r>
            <a:r>
              <a:rPr lang="en-US" sz="1000">
                <a:hlinkClick r:id="rId7"/>
              </a:rPr>
              <a:t>www.BCMath.ca</a:t>
            </a:r>
            <a:r>
              <a:rPr lang="en-US" sz="1000"/>
              <a:t> </a:t>
            </a:r>
          </a:p>
        </p:txBody>
      </p:sp>
      <p:sp>
        <p:nvSpPr>
          <p:cNvPr id="14" name="TextBox 13">
            <a:extLst>
              <a:ext uri="{FF2B5EF4-FFF2-40B4-BE49-F238E27FC236}">
                <a16:creationId xmlns:a16="http://schemas.microsoft.com/office/drawing/2014/main" id="{ED09570D-433A-49C1-996B-4654C321614B}"/>
              </a:ext>
            </a:extLst>
          </p:cNvPr>
          <p:cNvSpPr txBox="1"/>
          <p:nvPr/>
        </p:nvSpPr>
        <p:spPr>
          <a:xfrm>
            <a:off x="540384" y="5815993"/>
            <a:ext cx="2712721" cy="369332"/>
          </a:xfrm>
          <a:prstGeom prst="rect">
            <a:avLst/>
          </a:prstGeom>
          <a:noFill/>
        </p:spPr>
        <p:txBody>
          <a:bodyPr wrap="square" rtlCol="0">
            <a:spAutoFit/>
          </a:bodyPr>
          <a:lstStyle/>
          <a:p>
            <a:r>
              <a:rPr lang="en-CA" dirty="0"/>
              <a:t>SF = 0.0000001</a:t>
            </a:r>
          </a:p>
        </p:txBody>
      </p:sp>
      <p:sp>
        <p:nvSpPr>
          <p:cNvPr id="16" name="TextBox 15">
            <a:extLst>
              <a:ext uri="{FF2B5EF4-FFF2-40B4-BE49-F238E27FC236}">
                <a16:creationId xmlns:a16="http://schemas.microsoft.com/office/drawing/2014/main" id="{8AD39652-49A3-4E40-A89A-82220F634C31}"/>
              </a:ext>
            </a:extLst>
          </p:cNvPr>
          <p:cNvSpPr txBox="1"/>
          <p:nvPr/>
        </p:nvSpPr>
        <p:spPr>
          <a:xfrm>
            <a:off x="4804860" y="5867980"/>
            <a:ext cx="2712721" cy="369332"/>
          </a:xfrm>
          <a:prstGeom prst="rect">
            <a:avLst/>
          </a:prstGeom>
          <a:noFill/>
        </p:spPr>
        <p:txBody>
          <a:bodyPr wrap="square" rtlCol="0">
            <a:spAutoFit/>
          </a:bodyPr>
          <a:lstStyle/>
          <a:p>
            <a:r>
              <a:rPr lang="en-CA" dirty="0"/>
              <a:t>SF = 0.001</a:t>
            </a:r>
          </a:p>
        </p:txBody>
      </p:sp>
    </p:spTree>
    <p:extLst>
      <p:ext uri="{BB962C8B-B14F-4D97-AF65-F5344CB8AC3E}">
        <p14:creationId xmlns:p14="http://schemas.microsoft.com/office/powerpoint/2010/main" val="82660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fade">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animEffect transition="in" filter="fade">
                                      <p:cBhvr>
                                        <p:cTn id="52" dur="500"/>
                                        <p:tgtEl>
                                          <p:spTgt spid="9">
                                            <p:txEl>
                                              <p:pRg st="4" end="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xEl>
                                              <p:pRg st="6" end="6"/>
                                            </p:txEl>
                                          </p:spTgt>
                                        </p:tgtEl>
                                        <p:attrNameLst>
                                          <p:attrName>style.visibility</p:attrName>
                                        </p:attrNameLst>
                                      </p:cBhvr>
                                      <p:to>
                                        <p:strVal val="visible"/>
                                      </p:to>
                                    </p:set>
                                    <p:animEffect transition="in" filter="fade">
                                      <p:cBhvr>
                                        <p:cTn id="6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p:bldP spid="16"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d87786715bb7f1c7a358c1a684be96fd391332"/>
  <p:tag name="GENSWF_OUTPUT_FILE_NAME" val="m9pch71"/>
  <p:tag name="ISPRING_RESOURCE_PATHS_HASH_2" val="584d9356e92df382e3e07a56af7e07a6eb84f85"/>
  <p:tag name="ISPRING_ULTRA_SCORM_COURSE_ID" val="1B205925-13CE-4BF8-B391-656DD37D4446"/>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LAYERS_CUSTOMIZATION" val="UEsDBBQAAgAIALtVaUbO8+LqUwQAAA0QAAAdAAAAdW5pdmVyc2FsL2NvbW1vbl9tZXNzYWdlcy5sbmetV/9u2zYQ/r9A34EQUGADNrcd0KIYEgeyxNhCZMmV6DjZDwiMxNhEKDGVKLfZX3uaPdieZEdKbuykg6SkgG1YtO+74913H49HJ19ygbasrLgsjq23ozcWYkUqM16sj60lOf35g4UqRYuMClmwY6uQFjoZv3xxJGixrumawfeXLxA6yllVwWM11k/3z4hnx9ZikjjhfGEHl4kfTsNk4k2tsSPzW1rcIV+u5R/lD7+8//Dl7bv3Px69bi37AMVz2/cPoZBBevemB1BAotBPAA37SYAviDXWn8PswiXxvQBb4/bLMOtFhM+tsf7stFtGEQ5IEvueixMvToKQmFz4mGDXGl/KGm3oliEl0Zazz0htGFRS8ZKhSvDM/JBKWChq1uXMDee2FyQRjknkOcQLA2scy7K8+8nA0lptZAnuKpTxil4JlhmfwBnz+23JKnBNFXAKwUttOPxT5pQXo07Xkb3ygmlCwtCPExy4uxVrjIsMuSXVbgaiRHaMIwAoacXKJ9gmhmXGHNlCDEOYedOZD2+iQ5jx9UbAWw2NY4GhBgtWdFkBR3AE7IrjVRi5OmngClF0S6vqsyyzA37sF6oL2AucECjokD1wojF2wFBjDspRlixVXWBzHMf2FCeT8AKIDH0XDrEIz6DdzoZYXOIYWgTHXTaBfe5NbU143WI7/u/6K6WazuIO0TQFO52+LZd1BSs6pdAFptOqYV5i/HEJVfNs/xtd3ABCYk291nzLIIQy62YPaIqDXc2fj0vvt+TU9nzsJkAoN1wlxIiddkZBHgqpEBVC6g2AX5ptaZEydMVSWgPh7+BvGc/M33SxTSSfav4XoqqVlletKgUuvng1el5oHvFBTVe0LHr0+QOoA018vNm8rmCnSrH8VnXtYi8To+8SxXP3pbvufzfVpy7P3NED/0O3EzfCNPGg2ydc9rfAcBRp8YXTQ/S38oJTcLRo9A0E0CuuB/gMwhYgkOipGOeQ+YMQzqEiA+xXeBJ7ROeYXVVcdZ7ZplBNvb/NkRSGJMEUu+fJFbuW0P+C0W1zdIOEG+KMnuBsECH2JosDnW5RAgho3YwPEJLgOew/64G5nONdBht5PcjEStYiM3Im+I2RWKhNnbPHM8t1KXOzKmi166VG4U+eE0Wzuahxuhhw9sbYjpxZ4tiBg/W4q3tY9DQCLuuYfBInvj3R5kDqnKp0A+fKtayLrCdQM7G6+NQGsDalMaNluvn37396YjyIpFlF7eqvg0CgQ7Uu4a9gvwdSserPLhBiTw7tzEMfq3bC39n1HPiJB3T4LpM0bQ6tXOawNOr2C2xri2YTYjuzORAyNvyTdZl2jyn7CHM7OgNRMrOoNZ7T8gYUjUgpBqGYVGsCqmHe7y9ZtRK8YENsn3cm6A0Tb5HYrmtunNB8gqc3zVmawVydtldPAVfPvmDOzA5A8B7gsYyrgYDmjNnJCzR683zf5tvHR87Xp8pc3I9e793j/wNQSwMEFAACAAgAu1VpRiXfYoO9BAAAyxYAACcAAAB1bml2ZXJzYWwvZmxhc2hfcHVibGlzaGluZ19zZXR0aW5ncy54bWzNWN1uGjkUvucprFn1siFJk2waAREhg4LKX2GybbRaITNjGG889tT2QOnVPk0fbJ9kj3EgEAjxbEUU5YLgOec7P/b5/DGly+8JQxMiFRW87B0dHHqI8FBElI/L3m1Qf3/uIaUxjzATnJQ9Ljx0WSmU0mzIqIr7RGswVQhguLpIddmLtU4visXpdHpAVSrNU8EyDfjqIBRJMZVEEa6JLKYMz+BDz1KivEqhgFDJLrVElDGCaAQpcGqyw6zOsIq9ojUb4vB+LEXGo5pgQiI5Hpa9386r5m9hY6GuaUK4KU5VYNEs6wscRdTkg1mf/iAoJnQcQ+JHhycemtJIx2Xvw+GxwQH74ibOHN1WgQ1OTUA5XD8ESIjGEdbYfrURJRkRCX0lqqJlRgB0bW3FUpPverlgl6IZxwkNA3iCTK/K3nUw6Pl1v+e3a/7gtte0qTp7BI2g6Tv59JuNa3/Q7gR+f3ATtJq5nQL/a5DDKW9mzvDdnt/324HfG1w1Ojk93JN69PFb1UYzp88X/6rfCPJGaldbeV26N522m0+t0+pW23e5Uru56/q9ZqP9aRB0Os2g0X30mp/7lRNeKq4PSwmGSmRybSQWbNGNhRZPJkMRDWzFsByTQNQpzPAIM0U89HdKxp8zzKiembkGUrsnJK2qlIS6Z2a27Jk59B7hLCCkBsFWGOF0yQgfT9aqL9rwK5VtT7QElJdiPmuK8atnf3q2zP747Hx3+tvSLGGtcRgD8ekFb62uLKxGgq9RlvmOhoJFy4JIMiRRGydkhc/795TXwfLIQyM4RAxKrUqKmYeohtLDpbPKhkpTPb9B6quWCLDgpiKo1d9oRRhjCfWp1fWHrhvODit/toUm6i/bCLv0nKnPI3Qt8RRuMhfzLuEuZjewScxsFJFOSUiscliiKmMuxr3FwLkYt7C8JxIFQjAn++5iJFCDj4RT7gmmTnl/IUNFNXExvaJOoTuZZpQ7Ic6PjlOWImMRmokMMXpPkBYIOpIl8F9M0KqCQCMpkvkqqByNFKNwrCeUTEl06RLoDkIkGXiaMWZE2wjfMvoDDclISMAleAIHGNapsvgHuYBTrNQjKF7k+M7ew432tf/1nSkQRxMMmiYfOLAKSVK9D3wMtXMBIRgT0M0VCOhMiDMYFbM/EY3mZi5lOseO8WS+6WYj56Cw3RTysZjwIAT+ozwjroAh5khwNkM4hJFV5ghNqMgUrNjDYqHV/0rQuiLK56mOgaYhmIzcSOfw6PjDyenZ7+cfLw6K//7z8/1Opwfd0GXYRLPCobZToTp7PlHDL/g9ozrdvJ5ozxecnlWgzn5509yhRp09twg/Z9+nytTZcUOfvuC5Q6W+4LlDq2741oVMDFFFGydh+0+dB5W1qURKRaOQtgumua57i3qp71d7tRsEe3TbDPoXbtckgoaFMZDKyPxUd7qFbwPYDt8J3nTdSYb0/D+cAGEDnZjTLWy741TwJ0eZZmRDd0UyOKUAd/7YCgy49RlNQDJFr0bnv0Kuz43UPnl5b3z1KszxSz+1LO3siTkIlmEMh2hvB+/NM/M+2/uWOma/LV/urL3NWb4hWX9lap4klNME+mgE6PI9a+X05LBU3P6oUAC09RfQlcJ/UEsDBBQAAgAIALtVaUZISKwfsQIAAFEKAAAhAAAAdW5pdmVyc2FsL2ZsYXNoX3NraW5fc2V0dGluZ3MueG1slVbbbtswDH3fVwTZe9xd0wFqgDTNgALdWqxF32WbsYXIkiHJ6fL307WWEzv2QhSIyHNIihelSO4JW32YzVDGKRfPoBRhhTSaoJuR/GaeNkpxtsg4U8DUgnFRYTpfffxpPyixyDEWP4CYytnhDNowS/uZQvExvi2NDBEyXtWYHR94wRcpzvaF4A3LR1MrjzUIStheI69+LDfbwQCUSHWvoOrktL02Mo1SC5ASTErft0ZGWRSnQEOkK/uZyGlDXb79Ce1AJFGWtv5kZIhW4wK6Rb5eGxnGM+2925WlkcsEBX+Vhn75bGQQSvERRNf53VcjgwxeN/X/zEgteGEK2uVcbuI7h3Kc6/UzWV0ZGSWYC5lAo13w5bF3vYtA/mu898isq+D0ydT15EEwTU8prJRoACXh5Gyy5G+PjdL7AasdplIDYlULetJJP+FGBjddXYv7A2+E5bEvr2khr5w2FWxcwpG7rr7Fbza39q2Inb7rogwFHLwySrFVtsjfuq5nyEjZIp8pyeGR0eMZ/NTiOKHHt9h383L5tRUY1sfcW8MpWE2kB7O5MgrtFQFT8RxW0qTzQiowbUOJ1bmUkrOcEMMHUmBFOPtlcOnRXkai5MTgR61/sJAiikLfvNkc9Ssd98uex8fR/Si0d3PnmdJv+M0cK4WzstI/SnI+8zy9JNrNPOlnmFdSw0Hcsx2fyKmw2IN44ZxOjcK4gqlY7hZrAI2SqAAo6a8w8j76Ss+aKgWx1R0jEEamq3O4khQl1X/qlcAb5MHoGzZgdVRVan8ME/oOjzR+AACLrAwT6w7OUjVUEQoHCHsfKeyVh+6GpJ7QoWFbqwfYqXjcvOZkHqMVasfRvxLtnMR+uoYewqtOq5/hLOMjr3Aq7cU6Sz/2JoeXzIxeDHIKP0wd19p+XkKtNP9K/gNQSwMEFAACAAgAu1VpRkFYdiORBAAA3BUAACYAAAB1bml2ZXJzYWwvaHRtbF9wdWJsaXNoaW5nX3NldHRpbmdzLnhtbM1Y3XLiNhS+5yk07uzlQpJN0iwDZAhxBmb5KzjdzXQ6jLAFViNLriTDsld9mj5Yn6RHKBAIhMjtJu3kgnB8vu/8WOf4w5XLrwlDMyIVFbzqHRePPER4KCLKp1XvNrh5f+EhpTGPMBOcVD0uPHRZK1TSbMyoiodEa3BVCGi4Kqe66sVap+VSaT6fF6lKpbkqWKaBXxVDkZRSSRThmshSyvACPvQiJcqrFQoIVaypI6KMEUQjSIFTkx1mTZ0wr2S9xji8n0qR8aghmJBITsdV74eLuvlb+Vima5oQbmpTNTAasy7jKKImHcyG9BtBMaHTGPI+Pjr10JxGOq56H45ODA/4l3Z5luy2CGx4GgKq4fohQEI0jrDG9quNKMmESGgrUTUtMwKkW7YNT02+6rXBmqIFxwkNA7iCTKuq3nUwGvg3/sDvNvzR7aBtU3VGBK2g7Tthhu3WtT/q9gJ/OGoGnXZuUOB/CXKA8mbmTN8f+EO/G/iD0VWrlxPhntQjxu/UW+2cmM/+1bAV5I3UrXfyQvrNXtcN0+h1+vXuXa7Umnd9f9BudT+Ngl6vHbT6j6jlud844ZXS9rBUYKhEJrdGYrUs+rHQ4slkKKJhWTEspyQQNxRmeIKZIh76LSXTnzLMqF6YuYaddk9IWlcpCfXAzGzVM3PoPdJZQkgNgm1shLP1Rvh4ulV9yYbfqGx/ohXYeCnmi7aYvnn2Z+fr7E/OLw6nvy/NCtYahzEsPr3aW5uWlddE8K2VZb6jsWDRuqAJnBIGtdQlxcxDVENt4fqqNh3QN5TB+THY4+KE653iwhhLyFht2h/6aLZwWPulKzRRv9rSrOk5V59H6FriOTyaXNz7hLu4NaHtzLSeSKckJFY5PFGdMRfnwWqEXJw7WN4TiQIhmJN/f3XIUYtPhFPuCaZOeX8mY0U1cXG9ok6he5lmlDsxLo+OU5YiYxFaiAwxek+QFgg6kiXwX0zQpiZAEymSpZVhpZFiNCJoRsmcRJcuge4gRJIB0gwmI9pG+D2j39CYTIQEXoJncIDBTpXlL+YiTrFSj6R4leM7+2Rtda/9L+9MgTiaYVAp+chhT5Ak1a/Bj6F2LiAEYwK6uUEBnQlxBqNi7k9Eo6WbS5nOsWM8W950cyOXpHC7KeRjOeFCCPuL8oy4EoaYI8HZAuEQRlaZIzSjIlNgsYfFUqt/lKCFIsqXqU5BR0MwGbktnaPjkw+nZ+c/XnwsF0t//fHn+4OgByXQZ9hEs1KgcVBzOiOf6NsXcM/oSDfUEzX5AuhZTemMy5vmAX3pjNwj5ZyxT7WmM3BHcb6APKA7X0AeUJ872BshE7Ooop2TsP/Hy4Nu2lUilZLRLfsl0FKpvY0CGvr1QaOJoOu37WBYdnvwIWhBGMOamJif007P1dsAGuw70Zs+OgmLgf+zEyHcEqdd6Ba223Mq+JOj8DJCoL8hApxSgKf41EoGeI4zmoAIit5sQf+bdfnckLzmpn21DfQmu+DwzyG7Kb7XLiBYhjEci1c7Sv/99vyuDfs/9cB+W78k2Xorsn7TsP3qsQD27TeytcLfUEsDBBQAAgAIALtVaUaSRrCZqQEAAEMGAAAfAAAAdW5pdmVyc2FsL2h0bWxfc2tpbl9zZXR0aW5ncy5qc42UTU/DMAyG7/sVVbiiaXwOuE0wJCQOSOyGOGSd11VL4ypJC2Paf6fOvpo0YcSXxHnyOnYUr3tJM1jKkodkbed2/eaurQ/IZ1QF565fRPwF+ZkW+QwmeQEil8A8pN4fPbg3RyIkzKQVna7eSVa39BjSzpwL3cbLgIQK+HTocB0AvwK+79DhHye1XVrblFp1nlbGoOynKA1I05eoCm4ZdvZsRztDD8Ya1Al0zlNwRId2xMij4s2QrM2lWJRcrl4xw/6Up8tMYSVnsfiLVQmqefHlFhjcDx/HjpzItXkxUPiBx3dkcbJUoDXs4t6OyYKw4FMQLd2BHX+gjnA3IY+uc52bPT26IGvTJc+gU6W7EZmLyUarU80hWZcz8G22xNUlmUMIvgLVkXq6JnNALKvyHw9YKsyoIh20W/MDKpDPcpntQg/IghxdlmRj1Tsmaq//xJwvhN4XWoR+XxFrHaF/7/nMQdCJq724r6G40Zblg/FuFe1Czm2M30ho/ZEwbgxPF0XTH5rmSDUH3cxBvcg5kqPgaglqgijsvkQDdoKVsQ06+fSzOXGf3uYXUEsDBBQAAgAIALtVaUY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C7VWlG9YvaeWYAAABoAAAAHAAAAHVuaXZlcnNhbC9sb2NhbF9zZXR0aW5ncy54bWyzsa/IzVEoSy0qzszPs1Uy1DNQUkjNS85PycxLt1UKDXHTtVBSKC5JzEtJzMnPS7VVystXUrC347LJyU9OzAlOLSkBKixWKMhJrEwtCknNBTJKUv0Sc4EqnZx9E0sy9JITlfTtuABQSwMEFAACAAgAMwOB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u1VpRpgJyTKOCgAAFFoAACkAAAB1bml2ZXJzYWwvc2tpbl9jdXN0b21pemF0aW9uX3NldHRpbmdzLnhtbO1c627juhH+f56CcHCAFiji+63wqtCFTox1bB9Lm+xpURiMzcRCZMmVaO/mwD/6NH2wPkmHlBRLiqxI2XR7spWFBBE535AcDmdIfusdeA+mre485mzM3wgzHVunjJn2vSf9hNBg6ViOO3OpR5koiBchm2zoh4rnWMStII8Re0Xc1YfKHbE8WvHlQwQyoeJ2x5hjny8dm1GbnduOuyFWBe2JtQM9ag2eSvVlnLOn7hNqKD5ZsDuypMm2hm25L9deRMVaagx7DUVOxSydzZbYj2Pn3jm/JcuHe9fZ2as8fVw/bqlrmfbDsZmO3DshbJkeGzG6SemcNsTasJEDtYWp8+ixb325rXT62UCL3FIr3l5L408eWLLBDGMkkHvTM1kE2e306v16KnJL7mma5Zu1dqejnIDY0EYKpt+qD5v9DAyjX9nREI12vX1C2iKP1E1rAmtaWzkxEme726Y6kTzsDdvpGNe551ZOg3VrHbk9zIZZDlnBmj92rzHsDtVsDB8cb+5o6k6/oaY3FDdYzHMG1UhAETGnmgw6vqIb0145X0b2nRMAw3ij8lpPqiHfsVCvK/e0Hry1lFYDdVu4gXtIw20V6vpNrd9UoU5r1NVBNaHC1+vSJQSZdK2Daqz2OWBke9RlI3tFv0rNuHS0Kj6CCxfMD3Ke1Gnx5xC2ehCmaqFWvd1t40NDbjabHaS2tbpWO3S7/a5cR7jWateaB6XXaDaaqN5u1/udQ73baDfhbdjvgJYW7ndQq9tqNbRDAzcAjWRZ0Rrqodvs1+sytIZ7ffUwHCrdWg3V6/VmSzu0O82hUkMg3QQdcrPHDdjUmkqzc5AVud5roqE6VIatA9ZwR22jXgN3arVDS1GatdrRuMfRRc11LM09nNCcLyhMnYLU2qO3xZ1rsNy5LggbdANezmiQ5xT1irD1+ZL4vgtSPG2GQk/5MVb6tBi4CknnmXJQFX/HVkk06ebMmtJZTSTMYAR5kCKAS2e+b+XARRMnwETKzAsL2vJzZhboROrM081j7oSGRNbMkk5JntKZnzbzw8JkJp35eTMXMpI+pTM//BXAHZt82SInEqh05qfOLGgyg0pnfu7MxiRSKJhFJM+XQSIlgDVE9swUf5ZEpTM/fWaiklkUrCfyZyYoJY2C6UQCzYUL8yj0UGTQXKCnRAoWFyk0CxWaLc2JgtdkLBlsoBWY3GhwCYqEypmyUKdXM3ny62I8vZgulNFFRVL9VYn4svxDo9P7Wm93/jioBricmvQreTyO60JCWbuWT9fEmE/HC1CIx4sJ/mxUJP67MHT6yRiPJrgiBX8UVjCb4+uKxH/ngX6az/HEWOjjkYYXI30xmRrCLmNsYK0i/ers0JrsKWIO2pv0C2JriiA8my5FnmWuRAUP2aa9ozna0+byzWhysTCm07G+wBMtLKlI2F4hzSVfwB2KK5rLOp6DDpdAxnwdfCHmX2hAsmUVVnI5urgcw4/BO3Jp3q8t+GGv6M0MT2D+qJ0DeIV1Xb7AC2X6GWYOPG5aEDT9CI72sSDoV6yDZ2A9B2wiX48uZGM0nXDnmmPdmI/UJ89aEhs5tvWIyHIJOATZY286Ow9KuLPRle9jXuGGdPzLJ3DrkTxOcWFfJzJt4cz35p5CL9xVrpmCZaVijc/VL59Gf10M5dEYawuYPG16szDEquftEVgetsMQsSyHDwOaJqs9sZcU3dIl2YGLPYLYylwJsS2BwfPO/GNn/oYIC5bWz8GqnGj488/n39y7kTGGsHJDXDvfEktoi0WG50PewFYSug75fMteGkvEHudv1ZE3GN1M1vWTQ8szR98+rkQXXjEoHfwezyExQjhQTKcQCF+Bx0AM3BDTKgQcTYbQnDgGw+7dRfxwUkjBZBromDjoG9Rcw1zEOnINc1RMxQ1W9JHBrU5v+YY0B1jMnu8H6b7Djw0WhbPZk//c0jsHYoRFyR5mFspNz3eo89e1V9RRwkjM42U0tAeKJtCte3HDiqBjlrnhO/N8aj9d4dCafjiOmeTG2VkrEfss80GEZJiq3ca3zNafNr/dO9fZiFKLeOFi85PCX76xI/4Q5367s0ibOfTqWJ6rlwtVnqiY7xb5Urfy48DNec/Ghr4YywrXAP6+IWy5hoR0x/fw+XX5uz0ND2XQF5hXp8Rdrv/9z3/lV5Poj1+KgtI/F9UDq5jHMfyk728Th1Hv7zn0GLISh4qXnMBgsxxC8++dhTcEtpQNQ1Yvr8BhdOEfzs5d5tp8RJVcyfOPEEbEVq4iXRH3AcKQ4ThWUUVi+NxBWOE+HM8QO2aZNi0I/+a4zgdvjGYLWdPE4QoWimUuH/z0uEIEBfcoyIJTVgF96qU8gUCVUElXJiuuU6SKMCbAuvTfj6tyn5o5ngqOJ1Y4ETs7FjsA28x1rBm/Onh+VwYC/Kbj1qISc/mZKXyLSnhr50swd5IgqAbVaFFSdAZ9mPFdZaAyXpaUnlM4Y60iokFBUu7asSBCqv5oIuLx8iRKVRVxsxbt91PZs47Dhj+oivT8WJiUn9Cv7Jl8pDApr/O0MYUTxjNQsiaKDG87FOJGy/PMHMhQm0BhaN/wLS7DezDmt15epEtBQVxy46yoJLKfYW5osJh5WbTD1RM9HthPefyKY24f9eA8lag4Om8123sHzGQWPe3aYhywAKOzL97T/D+QSVsA/u1s0hh+KWKPW/qhAmcNslxv+D15BQU6PlS4OY+0ThpuG0YzHswKITcimItYXghn8xAeQfiUcybE8Vd6NmhQfWamQTVrggaB2tPzZ+82t9TF4AImDX0zXhaVXoe3HNdiYxaHnaiM4tkaVNtw2AgxkYKYV4ltTbhU/Jdo/WZnMdOiexqGqUhBxDTZox94sDSyPVtmY3rHor4dlBReAkGcOzpiVDpecRImzjapOL+mWMph5NYTo08JVWHeOcaqlEwUhmju7NHo7LDErFdTmgLZU9YfVKMZFgJUCmeVSWRd+AoXOiMuHGMW+g5OM4uZuKpfhJA3I7pyE1ZvQ3QprXY/m5NIIbr6SqvRanwHoqvW76q4W5jowj3+vIbo6mD+FCe6auLzvYkuuc6fYkRXT+ZPQaJr2OVPbqKryfnsRlGiy+f/ixJdL1ovneh6eaJTiC6txp+iRNfLs1QSXSXRlaR0plfyaBK9Z6tIuuO6j38SmsmOrcF51sRDK9MTRwTRrH8ZmLgK47tCfkG4cjbEtM9Lmu1702z+ZQi/m7+ZzjVuQ34ZQgQn8MVxVzGn2Ra7URxN1Cm4pmpE9BtcTajb5FTVElyHLllJCZaUYEkJlpRgSQmWlGBJCZaUYEkJ/lcoQXCTN9m4Ez/tbRx+S31espElG/nu2cjMK+DXk5GRW+xcbGRE/h3TkZE+/b/ykYxuSzqypCPfIx0Z+lTJR0ZZx1jgfImOzFhyefjI7H8a87slJJ++m/deSceu+BQkHdtd/pSkY0k6lqTjeyUdfypZx5J1LFnHknUsWceSdXynPOH/gNIrCbgfnoAr2bOSPSvZs5I9K9mzkj37/t/lK0qflV/mK7/M98bs2ekF8EOTZy8jnnNnzzG/V+osmPhi3FkA+qG+yxdZ2D/GV/kKUGcR0e/AnSXLAAr6Tv7Hz/8BUEsDBBQAAgAIALxVaUaKmlIXtiUAAIUyAAAXAAAAdW5pdmVyc2FsL3VuaXZlcnNhbC5wbmfte2lUU9fbb7RaxblYVERA64AyKihhRrStZVaZZ/lDiAwBwhTCFESLbWVQEQIECGiBQpiRAEkgKpUAIYQKYTCESMMckgAhhEBC3lBp17vW/XLf++Gude/qh6ycs5+9n+H3/Pbezz45+fm23a2D+07uAwAABy1/+PYuAPAFDgDY6bb3S1nL41eWAtnXjsi7t24AavpOzcludoEtbC0AgPrM/WLf3bJ7ufAf3CIBAOXHW58dmVNLIABA96TltxaOsd4chseTkDm3PYsJZQnJCclvxlI9Y6e+1CGMPEvuOfHTkZ2d+/P2Kg5+dcUi9w407Y7Jo12v7hd4fvsN6tMD/8xd3yvfLDjxTbd/xEUJbFWvvXG6mmsUAzNlC99kVkabOVZzBbUwWiUs5Jjgoar4Hr+Nl8jrgRE3vGQ+tSDV8UnSDSZTPHvLPO55EBAFfBgat69ZJvJ8OeyDSOR3qG4uqjPbFaOYsaz0uS6ZIFxOPmbgp3iFqIFeYyU5WYO2ZY1j+z5c44Mt4c/jz4JzwV/ILj/Jy+FgF4czieJl8oCvp34tRNWbLBnxAbxJPD07XuJpvCmiIpKM0sjTTZyO4FbVjf2AlsMZh3CiSTO1a1NsH+l6lMk4t0DtUS1huYcWfFTZJytkwIweTdeymUmANDLyhCGo+VjPVaJlm0tAx6Fn0SMB+pvadm0ZeKOZ4FYISsU0LqqexCndxYCq+rxb3wnYMDSaTVrwU6UTNhi8cZPYxU89+HFBDcWYKeqjbIwL2+fWxMTIoiPta38+QR33jp2YXzqKXvt9GojgA4GIZTVEhEIymMXMkW7ypOMJS098Cg7RSUwJg+mVd1BJwjeX8mmrYPPeVDTZ0IfeC6NfyfG73JEjCXvOMpD5dwdxOCixkzu6hjcQGHHnC2pBEoln6seFcq8c+PEN1oWZMZ9Re9W1N3tqxh1eeWXy7BHrAy47gFRSYgE8jbUDgOSds4DBG7KznhUQGN+xyecNYf3KQsTOgBSe9sRiQYNd+d5C/JeMRxtG9W22M4dwhu0REWZf/rpAXy8OPIU43shac7RT+KavNWNYNpCyKeq6ZbacsykbsXGiv6+VKB/RGNYplJDMN5cwkjoyMxtK5OIydySTo3KKlXhwavz4Ajrr5wLHF0uPzqldoplTMQi7j3qSCNcy5XIq38iy1w+nl6QVTxezH136oOusZif63Zwxh4Z2Hq10wFOKlQIZVYnCVmoiVx1QZvzgCj3vdi63axGKO5kjyeov2FRwt97d8/okmJB/IbNJ9Sh2AFewOWfH5hpkBkH7CC+nnyW9ujIb4PVq+o5W5xwSBMrLcxnCYw0bMlgm9nNjFkAe9ZQfq717A++Oz2ENbRDGjzYdnm8zUyHBqz8QvakQUs9CLCrvx3oICebfytINNs9gj0wZUFb9Jfwd71vSoPhmDmZBukBfIZuRY5vs/3OAqrzqMp3HKayOx2qRbhaB8ew2D4YgiZpUw7qw8XJIj8p35bV9dIFX+V3oFIJSCyPNdwJIhpb9FHNpweUXBa6Tj17aHYn4z7OslJPeHRENz3zJm3kXqCTRUN2Sf3OOj9oluI21yzoov+rWJNxuRVdTTRdeJAKJFHOm/AkFr39FpJYjpoFFyeiPkD2MR50hHgep59vknijqlNTt9MXxTXYAJy77XqEOmA84Pe01yAOv3+okm/XywejE1aAieBEoAGfjwO/ip6ECgwi9QH5vXZXLQXLDQNjVLxm9tUOmrABcb20qjb+PMlcjyKVsfB16dta5rnoTjgD7uNT1bv6WlBdg4rxswhMQeHomjGeS59D5xOek0frnvmSWliQgwALIL1Bmus2k+ZDJfrtz3Ul2pECIw5A53fHtJbojeQxbqxsy1gz3Uv8dRDChms03EBvQDdxGXzdvzhMo0wlW5nVICT38+hp6nfhM4k0mcF0BAC46K+kWMNPQskvueuFPtJ+DC/2/Kzw1bBmyns63gRXGvjBy2yIe+9tzmSw5zxwHtYxn0ZawG8ITBL1MTR22J9vIDqYtY74c6tUKZmjERJWogQp3LQHK7zu7cWbAebZ6aWDZXRKcf8UAvHktFKcnjfPuaBDbOAyAvfPA04Uif9G1zFJQP2XlWsgYFuo6bZoBG9DNgCpZAOnPj/LmXXhzRjG6JjzRySK/V6lTpuglfsJCn7hTMB5T5T+yHEsv69RhGeUsrdWwWv3HQm4dpMaU+jxmvcZeojYyBPmTcA4fsqFOJfnCOR+IZZjhGvJmD1aLqQQas2/iBY20EDt9Wfx8fQZL94MXaSSatBMQLi0Qf5gCkb8tvDg56evoq5ZpCO+Su7kOxk11fz8YkUMm808CM/OwqRBjue5YuRH4KZCr3W9HBxv75HoUvu6bGLOAHYi2Jk8oPLoVaEupw31t6Hvt7VVGnj6DHNhA1NWkBo/P9YnZ8IPW/VVK36Wrzzo/LVR8DM6HenwwVXJm385hw62av4riE9w5y0UUv1TahhkdeazcCDtvQK4bhTqS5kassrkQkpUKbLRzCmpQg6gQuNW4DEZ0+nplDEBRy3Gg+GWjIX2f5trlhLFmgVHmfNNCHTGiKoAB7lhGqPEGTKgxmWR7GKcWOrJGWGVFIMrxqaVSrN8OQAuib1mZIear2tfN7/p18tdzakcMoRVH07t+jp3ODsxRu2poiQFNwQX2sMKQSWiBj918J+DFVECem53dBQwiByny/1j/Y1CB0HCsvBjVb4QdCXBdtVYh5TB3ddmgLrsjFZFpyKWzLEdpFDUltLP2speuNGHkypejedC1iK3wcyCnPF43JLLiij5AdjMIPpEmg0vPfaP/UwQhxyeK+ytSafUvZvxgndV12Zv0jGwTH5Uw+qAuOZoEg1ANNFkBhk0Z8PEpg2pIJTfEZRWxGRCQN8zBmKgKIWVKTGaeGe+B9oYGCYqFGvJCIlfvtNk3QlirZfjV4bUiZfRwko2wJeyDV0eN8TFA8saMpmzlv/E8C1tQUGqsts8Q+tsbB9Z3dufUYyf9z/q2lnX/bFPWzc8vWx/+uTv2T/k8M34VVM+LcnaAZnmvs3sd5Dqk1TFgTr+GDS38mLgPJ1cgMB1esb/YW/q74c82P1Rbvzh6WqMgQLyAWaklZ+gl4djRaVEu/ZRF3O+G1MaCXh3WoJE/4UpXX1oHkv6cO1q3Qi7tmcvQ1GB7DRRuoRNya7xR4ZBelV1vZIPPg0vLhFStTHq9MWvatZvdyHHtjiWzICj36fv0pUJQBhkD6bralNFEUZZRhIhcQIX4aEXS23vqTGoTn0MbaoOYU9eqWI2yyaHvj19u79J9uUkcNBjFxoUFENJ8NgxY36Wm85hxmc7SfBdcsCtnY7QeABgzv7WHIe6ozfoRJC04IltRvdmTZ9X2yDlc8xZkLk1qDPiPndS3y8pC1iO01DKjd7pitYBsF/4J+6t6mfPowAaVawuDffAbuZC2UBk1B97lczKvAIbMMna9DxJR/N4FCuw1wtbB7ax2O+EJd9LTfN88fX7Xz/4U41rWctOp9L9wgXQEJbI8zwD7RB8D6A2btEJWySpMNmcM6V6k221SPU1JYyhrXQuvJ53vY2H9Slf50Z2BPS2hd9iqcG/J0XPzAqXhK+QaqLbIQLm5YjDYdWMVl5jtF3AKJqbn+l7zRkoURjcJOkEenZw02X5Qe9uDnUVaqDXJ2EKjzFgS7C1wd4SVYSQGq3tka+mrh9qPjYVyZ2CkYPrj4Qjz1eOAcNW9OFiXnK+PN92MkLNRT5Rx63p/2027vRvLH1cnmsYyJbsBY3tSuMpxEsEwU5xxoi0WsrHoziVt7gRwv7A4DgAkO+/aqhvdv4raAQDc/65fVtgWK/x3AZwkFVOlIe3iKR1ZEXh9f4q2rLV6r6xUBrz+ZnYnAND/S/F+mUDjf1vQ3+NCXKdREJsziND2pfSwkIia/Z5lw97xnHnXzY/D7fqmQ7Vnt/p9f6PmbqWPZIMo3VjJZX4v8604PSyR7WFv9yT7buH8HvO1t3+3Hyx1ZMaJppDlJEmazOp1JT/TuJX7/EEHe1tQ7t35pMGFE+kzaMRm9wlzbVl0yU4nMSnch3sO69ubS1Y8TJLEa92uVhX4mqkl0eLEza34e1wVopBqZKuKDS96htfnMdb9TvO61jJ7yW9dU2ruIt22QjvQKR+VjeuVlwF47/IQprY9LvplQVZA6eDUINbPRdb5XvaLu4nW/+9fyBAW0FyAVFPh2PRcOTpp4LG5eILCImWi00pwSBnqb9QrvAWcMEQ8f5SatKo+aCYYdPAAnaIRt5jkbCn47fUHM36vHkrYLmwbuId/sST/ixNvCzfX89Gt2cXrFfaJQfzFiY7A3LZua522FX+7ymA5GW2qnuMIVtdt2RxNAvcsc9ip7bM/gyDHUE2BmE8NUzGJvXyw+nGEKOJvdUQNYLoVma35a9EN7UTn7QAGJZgxV3Xz/a/Z6aUZz479h9b82TFGZiV6t9FK513SCYSL8I9Xt1yQlhiV8zIK1lnNh2q8jUDLxI81iUEEGyPie5SvKLQOkJC3LV/VeHCFmW4qSC8Nfd5vFHzFrqvGCrMcsXZ3+tn1AkCB8fVMrXfzSdmf4aFjHr2LHHcNulBytQTHrSmIzk1HJntE32c3ABKkVp+dhGtUN7fWD0Kw4xd+KxPEePQX7B71LPPMDkR2ZJ4BML0+I2KUSEsvlVcBv+V5NhDqQTEe52OpZbW8T6HBAtOmR9KqyJ3hQ8bML5zLtf6i7t1yzGvHsmsr+mGa2XW5n3DU9JcNRY3w8+HOjFXh41t+ALtZ58fbOWSpVzeLDi0sXLCfeWH9IFPuQaPA9k3Vx6H5+OMNNdows6rPqCk7y+WVb2qzbeW/JSlZKzvQuTWeE3APDM/LcsRpY1uXRH3Hor5HWBiufrAku87EwzvHKRqJ1KG2pMGln1PVFH8+ZHxIGMbuvFt+v43hTHf/NTgv0LToIFGDBfuJFvoZ5iChkbC0J9CCIZRlydH9BzD7WTKqJ643lalgAftHUyF7JiWjrX7wyjW8CVyUOLJrXLxinxIwJNDXYaiIRCWSbR5wo3uK43u2nSaQYSl6djvjdn+KRJS7cHy25jTm15haP0TEjCcwx6gM61VkMv4iiGlFDm73kaX08B67r5L1DjchPmfiY9shSV+QtsBUKGNVhZt19A3RJQ16EaDAeSHh3lMQN9KvNq12VedzGjactP8o3F1f+qiFTpD52cQBRg9Ix5x2GFQTA78bj4G3KN1Rdv7swSoGUlI3NpVeeqj6EcWNPe/1+mWAVw77q+avcMY52+gGH9vHV/5g/RduSUZz2OZL1fhGQThpqmObTJtNWl+Pl6NsOB70ndMQH90C3mLf0M1/TNTu+uh2ggyL0GkNgN1q5+CV1VyZAqMo9c/OPnbi/ko44F/e7rAEGcYODdIJIbExeuowTzPC3xSg35g4z7w6d4pYgQ+juGczoKLF7RnoCsEbh3NxCd1NnJmshrbmO40gPGt5YnvWLH48tk9HxCXTk8zm9N+VGWuj27dVeovaxtwu41esIbz5Mkf6arnR38Zc6EkOwufBMTd/M4BZN/23IS4iyxKQwRNrwpg+s4MRk1VtINSnaO+GkaZY2zBAo1W5jgkh598EJILpV4xg/YUS/yxjbVWXzzhk1Lpdf0LHOSydyU4uOmK4YcbthYi/Xwxp5bYkeG7Pt3bust37DefQtdec0D+Gu89TZqogWqz/3gErKQt1j+PdPP/tNP73RiUw49xAgfFkmfx9MNmFtL0ADAxieS1mW9vNiWYPOWbgnfEYN4Hth3nUEJO+Baz9tjJbSPAzG+t5iHNK9A3hmepmuZzANlMhdS8lKEYYJOu3HXphTQAwBpeOMqBRd3Li/CruDOm8XatxL8IEEBnsDDJpexYO0BaW6QbDthWH2uodz7nKCAGiuBfzWBSCdvXfirAMQwPfFUcnGeN/FegPnEtjvi/tBtJCEmU5XdvO6cd8rxQlUir5dWgoSmgbEbiMVbKeej61qwd/gChDov3vblanC3/E3mwPi+tNL41onqqybifiq9jcroLLhaCAxDANAHXVzR1NW9omw+vsI4b7y/BfNstWiTPm+19MTTdMQyauVuPk6hsDwyL6ACYboZE55Rnbc6i8FuK7jOMVBIyUnFnBMQm2p01XjNvwP5ymiI/2NR5sPDaJCoqxXD2j9Wmes21hJds6A/lWKwdYarXXtthYttQPS6YhlHh9TmspCD4MKBBEkab42zniD2IX8xeRgLgu6s7zR8poMKbMRpfNiM1sb8PRG1Tau/jCKwCw6X/o5z8ONyVhGNuLCly9JOLYp0PPwmNrjvU9mvZc9ZyIj1Fc8rpdfumz3zMVns+N94fjrZ4Ev5vBWmdRvdxCm3aW717V93gw0IOxc/hMxj6Xx55FBdZZzQzX+XbHneHuuRiFtafG3/qo8Z3+UYWBAN3drW7bhJtMZrwXVlQqGFhce2Ba/QYfIr3IYjppxJC2czFutUg/NhthuXjyhhfjAMb9wdFkcPWbOSIvHTso2EZHnF2MTHaRX3+BS/88SlZM/d+/iM7/q7xASxbAQKq5VJxtIl1tJkr876N7YmTF3KwlEsfbdnjNai1+vqL8r+INZSGc6HiMAhfBp7tPJFZi73h9vz2Haj4EoZ5ufLDWMZ3js6z2h62r7YKpWwgb/l4TnKpbG+PEa0tOn2ynIphbRYkLq1NWE46fyllcG4ukQszEE4eJhpr86iW+K9Ki3FjrPSshyFUlWOWal1dAQXg+dOCDZ4dGXUASeWjG/THI63hUo9gGqI0QA07TXemO7DtsoaykmafMfUO+Q/pncy3RKeGUWQFscqtu5592mdClki6juL2NKeFFLi1VT3OPFPaYyJ92UCwvKpdX0bgc4FpW/cntra7TGULQqKnzdLPWbICXLmFIiwXCO7iFFg0vByc2VIWAc1z4lKQfYM1Di/iLnzlCop240Oz0bkz3gNqiU3/vit+ToJ3MExdI3CtVZbq8fVlOcr/MEQ/gWHEBBe5J6vzcH2dAIBUWLj1b5ORqT9Nt0M6baRln1fWGtRKimK99aJRt8Fusbit9wXINrLCJ7TUg9+vbNR/IhLdX49/50gzQmhoPrlWXtD5qdXd1yEtqPcSKA8e+A+3uD7L1HorwIp2ccXFio+Y6BXa0OuhGZQAb8/fGSHJJmdI84XyxCmA01PAd7EAc+RMwBpxfD7pKPRrk4Pa9OxSjW/XuP2U+X5Ku5AZI9BK1j9eIKEGtNX5awg7ZAMLXhixaXRV/5GXhh5fx+duUSnD6yea+htyTVs9W7Snbn6ouI5MUnZFs7Q6/ojC2nUGVaChBfSyDGVzt+6xnZXg3wzEVbEo63VaVlsU50Xzt7pwPWz+mXNeu2qcI7Lqbsa+tiSu6d5rl3awS1Pw3aa3u2xpY33uyi7EvoeJR86P2k95ngNkzfsFgmYW+1wryjQSomWL5UIk77KhNo4qifgbK/UtmWtZcDab37IBWaUNBCAzCOhHnkIdIR88olt+IuMFpkep6Km/XIdqYzvDY+XyvGwmVPUaZbK/qFr8jzuXboCGdZvbi5ApbXxtqVc7s+yOwhCJm6y68Xh2aGplP2E5Xg7rFymB1sUIUVVI48oixD9eOiDf+LLOqaN/uxNXQet3qRvNycY+xvzNa5ECxVt7eGrntEV/8tg/XesaRATfoZL62je1VfhLsyn1q4t2ZwKhDVSZ9ALuxCl++4tYV9OAyYFY1aEOrdFYFXuOzizAPudroctYoj1SGTwpSY0KUv/Avw6AP9CTohjb9GjBSA7tdM3WhSltDAs4+Uugbza/UBA64tNTwWJV4rX9UvFIIOXoISYxGcfelyeX47bVrqcr5hOt2cOrE3C7IGYLibByqaxUi9Di6sxd+Dw3Oo6wEcpSDCXecd0/sG58P3Z7xDKd3n0b24apWqOe75J4+gx511Rh0tg6r3Bm8Dhpbmomfl2c96tsng2rAyzdKMUovcTqLXH40lu/6FofDTOnnlOifSVQco3G2qy88ZteHR31u55Mv+Ds/CdrN2MUMmqLwryxciA0oOBl2oF/BWaO4L0imx3uoJCUmulwXnYZOckO+tgGPtPTWO7kxbLcPN3grzLzmXucuGUE/uVrAFM9pXFS7H+BNq8yHqy04g3BpSiyTTvcvGSDZZVZ0d0NOdZPbTNAlOxABYuHNsPtHS/CCLHybC5e1b/rvXND9KcNCN5MlDNd4MVTaGR0Y6UgEUaaJB94rRB2tGnhu7IwFKUYh+Y7NHtuJrpH3JjkPO97gYvHndXSc7H6rguqFHCAppPFz6/InFInuccgd+k0HSt2QV3oz3hqx6z2FBzDHphw7u00GGdtbJ776Uce+QrlUOZTc40BlLYXQAXlUeN6iG/MPL+zIkBCml5lf027ukT3TeLntAC46MKppPAB+jeq4PgyL4rcUgIdA2FPR8f+cvHbUv/NzvzkQhLuKfX6h/4JrGShmAV3pe2eHQVPBLS2wG32dZkKyfoVpUKGnplt4/gMo3erpQiw8LIW3HN85v7q9PzOGRyrppRHdgoX4N/Mx/wfn384eHmYaeAdMLK98gSM2cUYUtpaA0vqI5+JBB3uvwssapdrlWGX8X3hezSnGDIK2mAJ4WL/Lq1S7cavQOpF2flY9+q+j45t7VUZuSYuf3v51ln5CylQ1V7S+FD3cZGKmapZwUdbjuiImhWuTeqmUe4uS8ccRmbFP0oul65/ZlzhjzIRHWFW9mHeWrmVKDUy54C0DH9c+DrevTr5wvUSr2Hq2YpMpgmy1u4vmXYg40VBze1M3XDtctLxjaMGVmPE/fHLzr+Bfwb+CfwX/Cv4V/Cv4V/D/gYAXy0oH6te2rZ7cEi1mqG4uPkbxkoR42W1/yv9Aa0R4v2QaSGwVlSPWyykzZsJWCloqQjP3uyGrHIYg2D4A4I2RmIQQk6atfdY/XAWOuei0rXxwKhINIyTDc/peagOM5gTsk8ip5ocpXDVzUTeFKhVTmcHwrN4hZQBgVqNkTn65xzaJM5wEKQfk3hZbE1esB+Cev/iI3/sQ9s02cowHxy2AFfHYCOEdM+VcSMcVFdO4qxziyp9PdOw2BphkHSJBJJ4xN1eOscO3Aw9DKzUMlivmz6BvTx8d1UToUxP9VfKGQxQBb6bIhmQ9qoke5UvkRV8YtvA8HfXUALUq37b4bv8Ax+T3cQvhczMtg6mMXzITF/xQew6r2DxOl4/Q5TZI8UwJVyOPtPUeVuOXWU3rXbfMGrZeNooEievOUBuZrC9U1954lF2Cm+p6pQsFtQhJJUJl6+GLl4C8iPJuJqw2FsdnRGv85WCG/bf8w/eR9hf17DbfUKehaQ5SCADAfWx3ptlz+Ien3/80ehWpOVPUCGEMj1vAsLpCmi06eUG95Jsd5yaikJev7DeaU7lpc8P+3YDBIZJopdw8sckHY/z2cq2XuytpWKu2Q/OnoTV40aKbqrN/UR6sSGfmmp5SUk00XdjWWvs6pS+j2mFkas3kVpfWKHZUd0cyefDKyvtol4oividHu/DPHk8L2J5AW8wizjp3BHTKQrjSYE96mju8wFKVrjl1Vd07oVi+muiNOWB9z7M9VC4TbtN1agNMYLtHg2ulrUMQpnC6vS9xNyka+RV4JCTfoRtLydkP8CwKRS5mLNNqR/VvDRfH/3JKbZbrO3wZ6pBsa9B9vpd2gxQ42eSW2n1HgG7LaEziJchOAsuuOWRFrYfBhsO47FGD8svGNXZzOHu2bog+5dJnnZHeu2OGh0ZeKg3vFnvtxcWPnLc5N/traai+pvqk9/A3Xb59CheEcrjA1sI27Ix7s67SzNcBJNoljlIUQipEIPhrS6xmS+lUCz5X6zigRdNLx007+CAusMR8+sLLFK5KjNxReordJD679YBzl2lmgks0odsBxy+5ub71SoewgWbKzKbsOeIH81Ip2Jyr8R1OvF3PkUBrojWC5XBoUS9Yn7y+jCSKsUsx1zy0AeGGEa/KapCayKYvGV2U9wH0ticeh3HEJSXi0uTKCin76PDJnJy8+s65Q9DjFjD64q5Xr9+Vvgfy5R4IX6ufm36+eCJs7WoqLS1Lgp6BH6xEdFZsypXQPuSfdqfqbWKHDcgfY0bXW4eq/UcS9+JYS54RvTMj3quZfg+5RAmdqCygQrCegE8RUQTy8of8h6H+SmB60lEL2GE5lcD6woNP2Cl27yxTumZxcGjuow8JxbdV1R2luyjz5lyhCbXOhMpG5XxI0xtPrkwJXAfH/kgtRWl7mJNw2ahx1ON8ZRc9txhlIk1nx8orVcms20MurJ1fiAFpkui0kFbAG5DB1UkJhSmm0FotJ8e+idB26ED6ZFdCOyMzoCqvbFBQvsnM9WtJ4iVV6ZKTFOqGNwD1V0OUhs/Qs5OaEochHn285QT4d164AWLfRoAuE5qf6Nl8GPtV1IPqAJLTZKZfxlSXatuuvsqT5Zv9NJZBouHV2bLzwLukR4zRiB3JG2ExRXWYnlPwqhlDdJehdWrmjJKi98ypCgj/oqHOL4PHiWvvgaTMrZ/re0bCjpcfwDVB3IbnkRw72irYNWispismnf/bKWCMy/0MI/Mqrl9K6M4YbpUpfQ99L+6NcyNLff7wxypdE8Sk+qchVoQK9Id+ilqqyO84KfWzfV4u+npV7x1Gtr36TzS43W5iV53jj21TJt8b3rJML9GfuVRx8924YUqoulbvnAvdhx7PwGaHeCQaPCW5JTNBZhuxEz8eL9u4p2RxfCQoxvO9rQWQFJEhWIIaZo4AZ7U7Qn5kdPGhI9oB5N0AbjPSOy5wHZHoQgY4v33d5xJgASy57DRRN/0M+n202fPD0w7R3LsWoqeHp6lfRWn8FpDYOF5hElCAwmp9MHXGBbu6cWccRma0e1O47zRqCRGCRNIfISauD0ehCjCFKPDyLZi4A5/5V1Scft50jgzVNNzvMfBAboNuaGHkoEmO04NabZ+aY2OQ6iK8wa1+ye9qZlBB7nVvUdWQpAyioTDNN1jVuYYerbvp1ayTs4uh1r6cXRuSJHBBRPMHzCUDKCFRKglbajTfaAwb/3rvkL8s4sR9OGvRr1HD9tbgv2L0QwCbdW+pnLWodg961Rcpf5dvSh/U7aWZRBTpnTRPsG+hOIEV1EmgBdYpCyA1WKmyyZBtvkoMpUcQc9aTT2c2KoXQEnIkmc/QWfmcx4oWQmnCxH6fEfEYVTLm1E9Rgl5ii0sOJ97nvz2cFG5kGnXNuObPsmKU/ZXIscncGtKUyZ+DFsAdQESI3wG8qKPAD34K+Bl8z3acGN2eidrpWjgzeeoCQyGGhLLmyP8ZhDsJY+K1kJG7GVeqyoLiYaPYk+XTSC6Epbmhqs4kF3EeQpxVowaeo6DIiZgLFsLWmSJU3x4jdxWH8yRoBuME79vck6TuK16ZrJUpme0HMfCHlV2lN1jMfN2txUWqPFAZ7wDALDq/1Zk5rrAXCXxVyS+523FWVKI+o0ZD+Mzsw/nBKrHCMgiGpzEMGqV9Qwipbw805wWjh8ZcE/spoG6q2cYC/QZHv/W1SJjEE+pLl3Wk70xX8MQNfFiqklmcwLuwjQeTQREwf9izcn0KfWNoQv9hqGZHqMTvpHToxRYpyE8jJVPSVa+xr99E9D2t/HRcUEhfL+LoNjtqUeHzJpP95BxWgQWwwbYC1O/lvO6iEV7WbejSSfXDDSBCmrb8Oasa0ouVGmEO4UZ9iYv7iYs5pzeMiXxjlIwa5gxZXSB+T1OKOHWMuKxBbBB1o8XdFHNxh3n44al7iLXFMw9H4xEujawg1Cm66Asgmyh+5dP3VZQsTU6yymbluXWuRkh0TE9x/M9JG82IeBwH2CooRgH97BLIuesYQXnagPJWonmTm7Lglz1SQuxSSZ9WhLINA7X1ro0WS/y7vfh3pyMqJFbSkShm6Oo4k7bQgutbQNuuT22tt7IEa9aaWVTLR+0oRvshgmblqwxnp02WUUzxdBQ9LIJtIdRnfB11tAEJLM7/sfzRR2gBer0C/VH8h6rkjyhPbk7xRkyjcLNma6cqPDs7ffjPhmvA87M7r9sHLnlsZvL8KRZCHIT4c7HGLPab2XbGQhsRMwqNtprZizOsIWnc7IkV/JD3134WuITychp67/4wFAvBUvDu0f0U5RdIpLaUw9zk0N8NqIrfqhJABZ44sQtC4BKmlIlX29YXKR1o4XLhivqoaccGSOPUTgByZqvAW5Em7gk+gNvYfNHfW/mQi0XdkUz5bE45fZKwiZtsylaB13yAasJIm9+U38Zmvw7hsinWzhdpfk8RrM+55E8PIO8CaA8YUj24H04+DDVryYXwzFYP4WZMlkyavOz80UnrcxjySdLleGVznSiiZEJ1c4KW/tNavY9U4INu58Gi+6wfxIi+iJmdIgO79afs0htBMv8wLGF0LV7RgZSzcDPJ6n4ArzjeEn3SUzh3S/TueHs4bV7gQRR4DNwztmLztl6ymksoxux6l3D/BUbR7ow0OcZQ37qTcrURrvwN/ZtJGdhyP1JN+L1XlTxfFuB7sY1RG0nLl2pb6MaznecJ8NVRS9HgJ3DSNFh/a85c/XRhl9qBmQB9mYfSa4V7AIBwofym/BGw4sTzSauPbPdIa/do40eMBFAUNvGx0cXZ75Ma1avxwj/Mqr+b0vAR9TgFczaY0k3KY7OVEmCpz43wdrwx6hAA0ILgRnq3Wp78M0au9bwLhjIdeelQdxjQ0GA2Jts6zydh6T1QMoqWjE5nu3jnZcjK9zeSs/9rLU/w4yOuKcmuAMhZ9dmtf1KgD+0CAJKtl7f+ZUGyAArW2bX2t3ZuNS1tbd/Sh6FGzxPAZ2UtbxJzOuljD9UFAf3VEYp6Wzom04HjLUEECRSiL90Pemr/0KzY0nJLu+V3dt/W3LiX8l9QSwMEFAACAAgAvFVpRteZEilfAAAAagAAABsAAAB1bml2ZXJzYWwvdW5pdmVyc2FsLnBuZy54bWwtjFsKgCAQAP+D7iB7gE1NrYXMyyQp9MKkx+2LaP5mPqZz1zyxw6c9rosFgRxcXxbdlvwR/cmutwmU/APYbaEmFPrXMw45WDCNQJJaGd0CCz6OIVvQvEZSihMpqN7lA1BLAQIAABQAAgAIALtVaUbO8+LqUwQAAA0QAAAdAAAAAAAAAAEAAAAAAAAAAAB1bml2ZXJzYWwvY29tbW9uX21lc3NhZ2VzLmxuZ1BLAQIAABQAAgAIALtVaUYl32KDvQQAAMsWAAAnAAAAAAAAAAEAAAAAAI4EAAB1bml2ZXJzYWwvZmxhc2hfcHVibGlzaGluZ19zZXR0aW5ncy54bWxQSwECAAAUAAIACAC7VWlGSEisH7ECAABRCgAAIQAAAAAAAAABAAAAAACQCQAAdW5pdmVyc2FsL2ZsYXNoX3NraW5fc2V0dGluZ3MueG1sUEsBAgAAFAACAAgAu1VpRkFYdiORBAAA3BUAACYAAAAAAAAAAQAAAAAAgAwAAHVuaXZlcnNhbC9odG1sX3B1Ymxpc2hpbmdfc2V0dGluZ3MueG1sUEsBAgAAFAACAAgAu1VpRpJGsJmpAQAAQwYAAB8AAAAAAAAAAQAAAAAAVREAAHVuaXZlcnNhbC9odG1sX3NraW5fc2V0dGluZ3MuanNQSwECAAAUAAIACAC7VWlGGtrqO6oAAAAfAQAAGgAAAAAAAAABAAAAAAA7EwAAdW5pdmVyc2FsL2kxOG5fcHJlc2V0cy54bWxQSwECAAAUAAIACAC7VWlG9YvaeWYAAABoAAAAHAAAAAAAAAABAAAAAAAdFAAAdW5pdmVyc2FsL2xvY2FsX3NldHRpbmdzLnhtbFBLAQIAABQAAgAIADMDgUTOggk37AIAAIgIAAAUAAAAAAAAAAEAAAAAAL0UAAB1bml2ZXJzYWwvcGxheWVyLnhtbFBLAQIAABQAAgAIALtVaUaYCckyjgoAABRaAAApAAAAAAAAAAEAAAAAANsXAAB1bml2ZXJzYWwvc2tpbl9jdXN0b21pemF0aW9uX3NldHRpbmdzLnhtbFBLAQIAABQAAgAIALxVaUaKmlIXtiUAAIUyAAAXAAAAAAAAAAAAAAAAALAiAAB1bml2ZXJzYWwvdW5pdmVyc2FsLnBuZ1BLAQIAABQAAgAIALxVaUbXmRIpXwAAAGoAAAAbAAAAAAAAAAEAAAAAAJtIAAB1bml2ZXJzYWwvdW5pdmVyc2FsLnBuZy54bWxQSwUGAAAAAAsACwBJAwAAM0kAAAAA"/>
  <p:tag name="ISPRING_OUTPUT_FOLDER" val="C:\Users\Danny\Dropbox\Website\M9P"/>
  <p:tag name="ISPRING_PRESENTATION_TITLE" val="Section 7.1 Scaled Diagrams"/>
  <p:tag name="ISPRING_RESOURCE_PATHS_HASH_PRESENTER" val="90478544c0ce8938ee4a35c7d2b81f4ffe63f1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317</TotalTime>
  <Words>743</Words>
  <Application>Microsoft Office PowerPoint</Application>
  <PresentationFormat>On-screen Show (4:3)</PresentationFormat>
  <Paragraphs>73</Paragraphs>
  <Slides>14</Slides>
  <Notes>11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14</vt:i4>
      </vt:variant>
    </vt:vector>
  </HeadingPairs>
  <TitlesOfParts>
    <vt:vector size="22" baseType="lpstr">
      <vt:lpstr>Arial</vt:lpstr>
      <vt:lpstr>Calibri</vt:lpstr>
      <vt:lpstr>Century Schoolbook</vt:lpstr>
      <vt:lpstr>Wingdings</vt:lpstr>
      <vt:lpstr>Wingdings 2</vt:lpstr>
      <vt:lpstr>Oriel</vt:lpstr>
      <vt:lpstr>Equation</vt:lpstr>
      <vt:lpstr>MathType 6.0 Equation</vt:lpstr>
      <vt:lpstr>Section 7.1  and 7.2  Scaled Diagrams and Scale Factors</vt:lpstr>
      <vt:lpstr>What are Scaled Diagrams?</vt:lpstr>
      <vt:lpstr>Properties of Scaled Diagrams</vt:lpstr>
      <vt:lpstr>Converting KM, Meters, CM, MM</vt:lpstr>
      <vt:lpstr>Practice: Convert the length to the units desired</vt:lpstr>
      <vt:lpstr>Ex# Find the scaled factor for each of the following: </vt:lpstr>
      <vt:lpstr>Practice: Find the scaled factor for the following: </vt:lpstr>
      <vt:lpstr>Practice: If the radius of the earth is 6378km and the radius of Jupiter is 71492km, what is the scaled factor and the size of the earth model if the radius of the Jupiter model is 30cm?</vt:lpstr>
      <vt:lpstr>Using Scaled Factors (Enlargements &amp; Reductions)</vt:lpstr>
      <vt:lpstr>Ex: The following is a picture of a BMW with a scaled factor of 1/20.  What is the actual length of the car? </vt:lpstr>
      <vt:lpstr>Practice: Given each scaled factor, determine the length of the scaled diagram: </vt:lpstr>
      <vt:lpstr>Ex: If the radius of the earth is 6378km and the radius of Jupiter is 71492km, what is the scaled factor and the size of the earth model if the radius of the Jupiter model is 30cm?</vt:lpstr>
      <vt:lpstr>Ex: The following object is to be increased by a scaled factor of 3.5.  Draw the scaled diagram with the grid provided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7.1 Scaled Diagrams</dc:title>
  <dc:creator>Danny Young</dc:creator>
  <cp:lastModifiedBy>Danny Young</cp:lastModifiedBy>
  <cp:revision>34</cp:revision>
  <dcterms:created xsi:type="dcterms:W3CDTF">2012-02-16T16:49:59Z</dcterms:created>
  <dcterms:modified xsi:type="dcterms:W3CDTF">2020-11-02T05:44:48Z</dcterms:modified>
</cp:coreProperties>
</file>